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2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30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A92C5-C6D2-4434-960D-85DF82D3974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A974760-CEDD-4269-A878-A350F94ED27C}">
      <dgm:prSet phldrT="[Text]"/>
      <dgm:spPr/>
      <dgm:t>
        <a:bodyPr/>
        <a:lstStyle/>
        <a:p>
          <a:r>
            <a:rPr lang="de-DE" b="1" dirty="0" err="1" smtClean="0">
              <a:solidFill>
                <a:schemeClr val="bg1"/>
              </a:solidFill>
            </a:rPr>
            <a:t>Salafismus</a:t>
          </a:r>
          <a:endParaRPr lang="de-DE" b="1" dirty="0">
            <a:solidFill>
              <a:schemeClr val="bg1"/>
            </a:solidFill>
          </a:endParaRPr>
        </a:p>
      </dgm:t>
    </dgm:pt>
    <dgm:pt modelId="{E91E35D5-3288-421F-B0D4-D90AB10916C5}" type="parTrans" cxnId="{0B001602-4AE9-47B7-BE3F-8D92E14253DE}">
      <dgm:prSet/>
      <dgm:spPr/>
      <dgm:t>
        <a:bodyPr/>
        <a:lstStyle/>
        <a:p>
          <a:endParaRPr lang="de-DE"/>
        </a:p>
      </dgm:t>
    </dgm:pt>
    <dgm:pt modelId="{5B12A5BD-9CCF-4907-8C49-FBAF5AD82F6B}" type="sibTrans" cxnId="{0B001602-4AE9-47B7-BE3F-8D92E14253DE}">
      <dgm:prSet/>
      <dgm:spPr/>
      <dgm:t>
        <a:bodyPr/>
        <a:lstStyle/>
        <a:p>
          <a:endParaRPr lang="de-DE"/>
        </a:p>
      </dgm:t>
    </dgm:pt>
    <dgm:pt modelId="{03DB31C9-56C9-402A-9B6D-F7F71C300940}">
      <dgm:prSet phldrT="[Text]" custT="1"/>
      <dgm:spPr/>
      <dgm:t>
        <a:bodyPr/>
        <a:lstStyle/>
        <a:p>
          <a:r>
            <a:rPr lang="de-DE" sz="2400" b="1" dirty="0" smtClean="0">
              <a:solidFill>
                <a:schemeClr val="bg1"/>
              </a:solidFill>
            </a:rPr>
            <a:t>puristisch</a:t>
          </a:r>
          <a:endParaRPr lang="de-DE" sz="2400" b="1" dirty="0">
            <a:solidFill>
              <a:schemeClr val="bg1"/>
            </a:solidFill>
          </a:endParaRPr>
        </a:p>
      </dgm:t>
    </dgm:pt>
    <dgm:pt modelId="{FF89EBD6-A9DE-4CA4-A24F-93223A3B681D}" type="parTrans" cxnId="{9B086C9F-064E-4CE5-A37F-F2C6DD1A6FD0}">
      <dgm:prSet/>
      <dgm:spPr/>
      <dgm:t>
        <a:bodyPr/>
        <a:lstStyle/>
        <a:p>
          <a:endParaRPr lang="de-DE"/>
        </a:p>
      </dgm:t>
    </dgm:pt>
    <dgm:pt modelId="{A5510D52-FF57-492E-BEB5-F1D5451F41FF}" type="sibTrans" cxnId="{9B086C9F-064E-4CE5-A37F-F2C6DD1A6FD0}">
      <dgm:prSet/>
      <dgm:spPr/>
      <dgm:t>
        <a:bodyPr/>
        <a:lstStyle/>
        <a:p>
          <a:endParaRPr lang="de-DE"/>
        </a:p>
      </dgm:t>
    </dgm:pt>
    <dgm:pt modelId="{57776A94-A554-482A-9752-9F0D41F1F615}">
      <dgm:prSet phldrT="[Text]" custT="1"/>
      <dgm:spPr/>
      <dgm:t>
        <a:bodyPr/>
        <a:lstStyle/>
        <a:p>
          <a:r>
            <a:rPr lang="de-DE" sz="2400" b="1" dirty="0" smtClean="0">
              <a:solidFill>
                <a:schemeClr val="bg1"/>
              </a:solidFill>
            </a:rPr>
            <a:t>politisch</a:t>
          </a:r>
          <a:endParaRPr lang="de-DE" sz="2400" b="1" dirty="0">
            <a:solidFill>
              <a:schemeClr val="bg1"/>
            </a:solidFill>
          </a:endParaRPr>
        </a:p>
      </dgm:t>
    </dgm:pt>
    <dgm:pt modelId="{582EC236-28D1-4A50-9109-29FDC22A8A6C}" type="parTrans" cxnId="{9AD63E10-5E3D-4C2F-B973-65A8E14FCA86}">
      <dgm:prSet/>
      <dgm:spPr/>
      <dgm:t>
        <a:bodyPr/>
        <a:lstStyle/>
        <a:p>
          <a:endParaRPr lang="de-DE"/>
        </a:p>
      </dgm:t>
    </dgm:pt>
    <dgm:pt modelId="{1AD0675B-25FF-408F-8147-D7A3E5D17458}" type="sibTrans" cxnId="{9AD63E10-5E3D-4C2F-B973-65A8E14FCA86}">
      <dgm:prSet/>
      <dgm:spPr/>
      <dgm:t>
        <a:bodyPr/>
        <a:lstStyle/>
        <a:p>
          <a:endParaRPr lang="de-DE"/>
        </a:p>
      </dgm:t>
    </dgm:pt>
    <dgm:pt modelId="{47B22128-A518-4215-8139-87E71FAA9271}">
      <dgm:prSet phldrT="[Text]"/>
      <dgm:spPr/>
      <dgm:t>
        <a:bodyPr/>
        <a:lstStyle/>
        <a:p>
          <a:r>
            <a:rPr lang="de-DE" b="1" dirty="0" err="1" smtClean="0">
              <a:solidFill>
                <a:schemeClr val="bg1"/>
              </a:solidFill>
            </a:rPr>
            <a:t>jihadistisch</a:t>
          </a:r>
          <a:endParaRPr lang="de-DE" b="1" dirty="0">
            <a:solidFill>
              <a:schemeClr val="bg1"/>
            </a:solidFill>
          </a:endParaRPr>
        </a:p>
      </dgm:t>
    </dgm:pt>
    <dgm:pt modelId="{0CC592C8-212D-4018-BA39-94F2AF042543}" type="parTrans" cxnId="{D3CF06E4-5E7B-44A0-BCAD-D9E9A1A3F071}">
      <dgm:prSet/>
      <dgm:spPr/>
      <dgm:t>
        <a:bodyPr/>
        <a:lstStyle/>
        <a:p>
          <a:endParaRPr lang="de-DE"/>
        </a:p>
      </dgm:t>
    </dgm:pt>
    <dgm:pt modelId="{BECF9387-4F06-426B-B665-588B313819BD}" type="sibTrans" cxnId="{D3CF06E4-5E7B-44A0-BCAD-D9E9A1A3F071}">
      <dgm:prSet/>
      <dgm:spPr/>
      <dgm:t>
        <a:bodyPr/>
        <a:lstStyle/>
        <a:p>
          <a:endParaRPr lang="de-DE"/>
        </a:p>
      </dgm:t>
    </dgm:pt>
    <dgm:pt modelId="{D6B54573-C5B5-4DCE-BF08-6CD0155D83E9}" type="pres">
      <dgm:prSet presAssocID="{CE4A92C5-C6D2-4434-960D-85DF82D3974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3FE44D26-BF9C-4A0E-890B-0C574073AB79}" type="pres">
      <dgm:prSet presAssocID="{6A974760-CEDD-4269-A878-A350F94ED27C}" presName="singleCycle" presStyleCnt="0"/>
      <dgm:spPr/>
    </dgm:pt>
    <dgm:pt modelId="{B7B65266-1EDE-4F37-A185-A883B98E487A}" type="pres">
      <dgm:prSet presAssocID="{6A974760-CEDD-4269-A878-A350F94ED27C}" presName="singleCenter" presStyleLbl="node1" presStyleIdx="0" presStyleCnt="4" custScaleX="147068" custScaleY="109323" custLinFactNeighborX="107" custLinFactNeighborY="-4597">
        <dgm:presLayoutVars>
          <dgm:chMax val="7"/>
          <dgm:chPref val="7"/>
        </dgm:presLayoutVars>
      </dgm:prSet>
      <dgm:spPr/>
      <dgm:t>
        <a:bodyPr/>
        <a:lstStyle/>
        <a:p>
          <a:endParaRPr lang="de-DE"/>
        </a:p>
      </dgm:t>
    </dgm:pt>
    <dgm:pt modelId="{57B3AF7E-C571-4356-987C-D2F8EFE60DF9}" type="pres">
      <dgm:prSet presAssocID="{FF89EBD6-A9DE-4CA4-A24F-93223A3B681D}" presName="Name56" presStyleLbl="parChTrans1D2" presStyleIdx="0" presStyleCnt="3"/>
      <dgm:spPr/>
      <dgm:t>
        <a:bodyPr/>
        <a:lstStyle/>
        <a:p>
          <a:endParaRPr lang="de-DE"/>
        </a:p>
      </dgm:t>
    </dgm:pt>
    <dgm:pt modelId="{57703738-C15B-4B47-ABD0-15640AA7024C}" type="pres">
      <dgm:prSet presAssocID="{03DB31C9-56C9-402A-9B6D-F7F71C300940}" presName="text0" presStyleLbl="node1" presStyleIdx="1" presStyleCnt="4" custScaleX="230674" custScaleY="15412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58ABEC-62EF-42D2-9042-4F471BD0BD40}" type="pres">
      <dgm:prSet presAssocID="{582EC236-28D1-4A50-9109-29FDC22A8A6C}" presName="Name56" presStyleLbl="parChTrans1D2" presStyleIdx="1" presStyleCnt="3"/>
      <dgm:spPr/>
      <dgm:t>
        <a:bodyPr/>
        <a:lstStyle/>
        <a:p>
          <a:endParaRPr lang="de-DE"/>
        </a:p>
      </dgm:t>
    </dgm:pt>
    <dgm:pt modelId="{1F300C31-A3BB-498F-81D7-A50BFF1F27B4}" type="pres">
      <dgm:prSet presAssocID="{57776A94-A554-482A-9752-9F0D41F1F615}" presName="text0" presStyleLbl="node1" presStyleIdx="2" presStyleCnt="4" custScaleX="263418" custScaleY="154808" custRadScaleRad="125113" custRadScaleInc="-122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04ECC01-428C-45A6-824B-7CCC1B467B41}" type="pres">
      <dgm:prSet presAssocID="{0CC592C8-212D-4018-BA39-94F2AF042543}" presName="Name56" presStyleLbl="parChTrans1D2" presStyleIdx="2" presStyleCnt="3"/>
      <dgm:spPr/>
      <dgm:t>
        <a:bodyPr/>
        <a:lstStyle/>
        <a:p>
          <a:endParaRPr lang="de-DE"/>
        </a:p>
      </dgm:t>
    </dgm:pt>
    <dgm:pt modelId="{73353E68-B289-4265-BA12-A8AC8261B823}" type="pres">
      <dgm:prSet presAssocID="{47B22128-A518-4215-8139-87E71FAA9271}" presName="text0" presStyleLbl="node1" presStyleIdx="3" presStyleCnt="4" custScaleX="242477" custScaleY="152359" custRadScaleRad="119754" custRadScaleInc="886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4CF6141-092A-4CCA-9E00-B69C020AB428}" type="presOf" srcId="{47B22128-A518-4215-8139-87E71FAA9271}" destId="{73353E68-B289-4265-BA12-A8AC8261B823}" srcOrd="0" destOrd="0" presId="urn:microsoft.com/office/officeart/2008/layout/RadialCluster"/>
    <dgm:cxn modelId="{49E50832-2A4B-4E03-AABC-EE8398B264E7}" type="presOf" srcId="{6A974760-CEDD-4269-A878-A350F94ED27C}" destId="{B7B65266-1EDE-4F37-A185-A883B98E487A}" srcOrd="0" destOrd="0" presId="urn:microsoft.com/office/officeart/2008/layout/RadialCluster"/>
    <dgm:cxn modelId="{CD05ECEC-136D-4472-AF25-4EAD0E89925F}" type="presOf" srcId="{57776A94-A554-482A-9752-9F0D41F1F615}" destId="{1F300C31-A3BB-498F-81D7-A50BFF1F27B4}" srcOrd="0" destOrd="0" presId="urn:microsoft.com/office/officeart/2008/layout/RadialCluster"/>
    <dgm:cxn modelId="{546B03DA-D2E1-466D-BE25-2D2AF5AC3028}" type="presOf" srcId="{0CC592C8-212D-4018-BA39-94F2AF042543}" destId="{B04ECC01-428C-45A6-824B-7CCC1B467B41}" srcOrd="0" destOrd="0" presId="urn:microsoft.com/office/officeart/2008/layout/RadialCluster"/>
    <dgm:cxn modelId="{08CF8C28-CF58-43F0-AF30-9A6DC0EAED97}" type="presOf" srcId="{FF89EBD6-A9DE-4CA4-A24F-93223A3B681D}" destId="{57B3AF7E-C571-4356-987C-D2F8EFE60DF9}" srcOrd="0" destOrd="0" presId="urn:microsoft.com/office/officeart/2008/layout/RadialCluster"/>
    <dgm:cxn modelId="{F160CDAA-95AF-4CEC-AEAB-5518333AFC7A}" type="presOf" srcId="{03DB31C9-56C9-402A-9B6D-F7F71C300940}" destId="{57703738-C15B-4B47-ABD0-15640AA7024C}" srcOrd="0" destOrd="0" presId="urn:microsoft.com/office/officeart/2008/layout/RadialCluster"/>
    <dgm:cxn modelId="{E0D80C54-D51A-483E-9E8E-052347B2424B}" type="presOf" srcId="{CE4A92C5-C6D2-4434-960D-85DF82D39748}" destId="{D6B54573-C5B5-4DCE-BF08-6CD0155D83E9}" srcOrd="0" destOrd="0" presId="urn:microsoft.com/office/officeart/2008/layout/RadialCluster"/>
    <dgm:cxn modelId="{9AD63E10-5E3D-4C2F-B973-65A8E14FCA86}" srcId="{6A974760-CEDD-4269-A878-A350F94ED27C}" destId="{57776A94-A554-482A-9752-9F0D41F1F615}" srcOrd="1" destOrd="0" parTransId="{582EC236-28D1-4A50-9109-29FDC22A8A6C}" sibTransId="{1AD0675B-25FF-408F-8147-D7A3E5D17458}"/>
    <dgm:cxn modelId="{9B086C9F-064E-4CE5-A37F-F2C6DD1A6FD0}" srcId="{6A974760-CEDD-4269-A878-A350F94ED27C}" destId="{03DB31C9-56C9-402A-9B6D-F7F71C300940}" srcOrd="0" destOrd="0" parTransId="{FF89EBD6-A9DE-4CA4-A24F-93223A3B681D}" sibTransId="{A5510D52-FF57-492E-BEB5-F1D5451F41FF}"/>
    <dgm:cxn modelId="{3556AA7E-4D4B-4A56-B9A6-71922696ABD7}" type="presOf" srcId="{582EC236-28D1-4A50-9109-29FDC22A8A6C}" destId="{6658ABEC-62EF-42D2-9042-4F471BD0BD40}" srcOrd="0" destOrd="0" presId="urn:microsoft.com/office/officeart/2008/layout/RadialCluster"/>
    <dgm:cxn modelId="{D3CF06E4-5E7B-44A0-BCAD-D9E9A1A3F071}" srcId="{6A974760-CEDD-4269-A878-A350F94ED27C}" destId="{47B22128-A518-4215-8139-87E71FAA9271}" srcOrd="2" destOrd="0" parTransId="{0CC592C8-212D-4018-BA39-94F2AF042543}" sibTransId="{BECF9387-4F06-426B-B665-588B313819BD}"/>
    <dgm:cxn modelId="{0B001602-4AE9-47B7-BE3F-8D92E14253DE}" srcId="{CE4A92C5-C6D2-4434-960D-85DF82D39748}" destId="{6A974760-CEDD-4269-A878-A350F94ED27C}" srcOrd="0" destOrd="0" parTransId="{E91E35D5-3288-421F-B0D4-D90AB10916C5}" sibTransId="{5B12A5BD-9CCF-4907-8C49-FBAF5AD82F6B}"/>
    <dgm:cxn modelId="{06C032C9-DA3F-45FC-A9DA-B4A065A15505}" type="presParOf" srcId="{D6B54573-C5B5-4DCE-BF08-6CD0155D83E9}" destId="{3FE44D26-BF9C-4A0E-890B-0C574073AB79}" srcOrd="0" destOrd="0" presId="urn:microsoft.com/office/officeart/2008/layout/RadialCluster"/>
    <dgm:cxn modelId="{08AF56C2-A22E-4988-877E-6170FEDDC4A0}" type="presParOf" srcId="{3FE44D26-BF9C-4A0E-890B-0C574073AB79}" destId="{B7B65266-1EDE-4F37-A185-A883B98E487A}" srcOrd="0" destOrd="0" presId="urn:microsoft.com/office/officeart/2008/layout/RadialCluster"/>
    <dgm:cxn modelId="{5C78D04B-058D-4041-A4DE-DAF4DC531064}" type="presParOf" srcId="{3FE44D26-BF9C-4A0E-890B-0C574073AB79}" destId="{57B3AF7E-C571-4356-987C-D2F8EFE60DF9}" srcOrd="1" destOrd="0" presId="urn:microsoft.com/office/officeart/2008/layout/RadialCluster"/>
    <dgm:cxn modelId="{F719D24F-BE37-4179-A7B6-0AB9465600F8}" type="presParOf" srcId="{3FE44D26-BF9C-4A0E-890B-0C574073AB79}" destId="{57703738-C15B-4B47-ABD0-15640AA7024C}" srcOrd="2" destOrd="0" presId="urn:microsoft.com/office/officeart/2008/layout/RadialCluster"/>
    <dgm:cxn modelId="{33D1BE27-41E4-4F29-B6D8-38EB62DBF71A}" type="presParOf" srcId="{3FE44D26-BF9C-4A0E-890B-0C574073AB79}" destId="{6658ABEC-62EF-42D2-9042-4F471BD0BD40}" srcOrd="3" destOrd="0" presId="urn:microsoft.com/office/officeart/2008/layout/RadialCluster"/>
    <dgm:cxn modelId="{BE1F53FE-A43D-4888-A56A-6AEBFB66EAF1}" type="presParOf" srcId="{3FE44D26-BF9C-4A0E-890B-0C574073AB79}" destId="{1F300C31-A3BB-498F-81D7-A50BFF1F27B4}" srcOrd="4" destOrd="0" presId="urn:microsoft.com/office/officeart/2008/layout/RadialCluster"/>
    <dgm:cxn modelId="{1F850FD8-8BC4-4202-B594-DCB71143C75D}" type="presParOf" srcId="{3FE44D26-BF9C-4A0E-890B-0C574073AB79}" destId="{B04ECC01-428C-45A6-824B-7CCC1B467B41}" srcOrd="5" destOrd="0" presId="urn:microsoft.com/office/officeart/2008/layout/RadialCluster"/>
    <dgm:cxn modelId="{FBFF91C3-0443-47F2-A534-08CE40731E1E}" type="presParOf" srcId="{3FE44D26-BF9C-4A0E-890B-0C574073AB79}" destId="{73353E68-B289-4265-BA12-A8AC8261B82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A8CDE-F309-437C-988F-8F1296D6B90D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1FBC6F-6FE0-48C0-9C85-0A9516C6798F}">
      <dgm:prSet phldrT="[Text]" custT="1"/>
      <dgm:spPr/>
      <dgm:t>
        <a:bodyPr/>
        <a:lstStyle/>
        <a:p>
          <a:r>
            <a:rPr lang="de-DE" sz="1400" b="1" dirty="0" smtClean="0">
              <a:solidFill>
                <a:schemeClr val="bg1"/>
              </a:solidFill>
            </a:rPr>
            <a:t>Emotionale Bindung an die Gruppe</a:t>
          </a:r>
        </a:p>
        <a:p>
          <a:r>
            <a:rPr lang="de-DE" sz="1400" b="1" dirty="0" smtClean="0">
              <a:solidFill>
                <a:schemeClr val="bg1"/>
              </a:solidFill>
            </a:rPr>
            <a:t>Indoktrination</a:t>
          </a:r>
        </a:p>
        <a:p>
          <a:r>
            <a:rPr lang="de-DE" sz="1400" b="1" dirty="0" smtClean="0">
              <a:solidFill>
                <a:schemeClr val="bg1"/>
              </a:solidFill>
            </a:rPr>
            <a:t>Manifestation der Ideologie</a:t>
          </a:r>
        </a:p>
        <a:p>
          <a:endParaRPr lang="de-DE" sz="1200" dirty="0" smtClean="0"/>
        </a:p>
      </dgm:t>
    </dgm:pt>
    <dgm:pt modelId="{A075A2E1-994B-430C-BFB9-75EB7DF9E1CA}" type="parTrans" cxnId="{931DC086-7C85-49E1-BE40-05230532A20E}">
      <dgm:prSet/>
      <dgm:spPr/>
      <dgm:t>
        <a:bodyPr/>
        <a:lstStyle/>
        <a:p>
          <a:endParaRPr lang="de-DE"/>
        </a:p>
      </dgm:t>
    </dgm:pt>
    <dgm:pt modelId="{4D03BD5E-4324-4D11-8983-E483602F6E91}" type="sibTrans" cxnId="{931DC086-7C85-49E1-BE40-05230532A20E}">
      <dgm:prSet/>
      <dgm:spPr/>
      <dgm:t>
        <a:bodyPr/>
        <a:lstStyle/>
        <a:p>
          <a:endParaRPr lang="de-DE"/>
        </a:p>
      </dgm:t>
    </dgm:pt>
    <dgm:pt modelId="{AD5319C3-D0D9-4FB3-A830-B262B729A3F7}">
      <dgm:prSet phldrT="[Text]" custT="1"/>
      <dgm:spPr/>
      <dgm:t>
        <a:bodyPr/>
        <a:lstStyle/>
        <a:p>
          <a:r>
            <a:rPr lang="de-DE" sz="1400" b="1" dirty="0" smtClean="0">
              <a:solidFill>
                <a:schemeClr val="bg1"/>
              </a:solidFill>
            </a:rPr>
            <a:t>Isolierung von der Familie und dem sozialen Umfeld</a:t>
          </a:r>
          <a:endParaRPr lang="de-DE" sz="1400" b="1" dirty="0">
            <a:solidFill>
              <a:schemeClr val="bg1"/>
            </a:solidFill>
          </a:endParaRPr>
        </a:p>
      </dgm:t>
    </dgm:pt>
    <dgm:pt modelId="{3B0F367C-16BA-48A5-BBAA-C10D512CCC3E}" type="parTrans" cxnId="{6A2F61C7-9321-44FC-9906-0E7182E4ADF6}">
      <dgm:prSet/>
      <dgm:spPr/>
      <dgm:t>
        <a:bodyPr/>
        <a:lstStyle/>
        <a:p>
          <a:endParaRPr lang="de-DE"/>
        </a:p>
      </dgm:t>
    </dgm:pt>
    <dgm:pt modelId="{3D64B4C5-B4C6-41A3-939B-96997C350421}" type="sibTrans" cxnId="{6A2F61C7-9321-44FC-9906-0E7182E4ADF6}">
      <dgm:prSet/>
      <dgm:spPr/>
      <dgm:t>
        <a:bodyPr/>
        <a:lstStyle/>
        <a:p>
          <a:endParaRPr lang="de-DE"/>
        </a:p>
      </dgm:t>
    </dgm:pt>
    <dgm:pt modelId="{DF4AC7D5-9ABF-4C25-A0C5-7A506682F4CE}">
      <dgm:prSet phldrT="[Text]" custT="1"/>
      <dgm:spPr/>
      <dgm:t>
        <a:bodyPr/>
        <a:lstStyle/>
        <a:p>
          <a:pPr algn="ctr"/>
          <a:r>
            <a:rPr lang="de-DE" sz="1400" b="1" dirty="0" smtClean="0">
              <a:solidFill>
                <a:schemeClr val="bg1"/>
              </a:solidFill>
            </a:rPr>
            <a:t>Auslöschung der </a:t>
          </a:r>
          <a:r>
            <a:rPr lang="de-DE" sz="1400" b="1" dirty="0" err="1" smtClean="0">
              <a:solidFill>
                <a:schemeClr val="bg1"/>
              </a:solidFill>
            </a:rPr>
            <a:t>Individuali</a:t>
          </a:r>
          <a:r>
            <a:rPr lang="de-DE" sz="1400" b="1" dirty="0" smtClean="0">
              <a:solidFill>
                <a:schemeClr val="bg1"/>
              </a:solidFill>
            </a:rPr>
            <a:t>-tät</a:t>
          </a:r>
          <a:endParaRPr lang="de-DE" sz="1400" b="1" dirty="0">
            <a:solidFill>
              <a:schemeClr val="bg1"/>
            </a:solidFill>
          </a:endParaRPr>
        </a:p>
      </dgm:t>
    </dgm:pt>
    <dgm:pt modelId="{C47A97E3-D3DD-431B-A50A-618CBD335FD6}" type="parTrans" cxnId="{370F40F0-76A5-4625-9DF3-0AC37A642B07}">
      <dgm:prSet/>
      <dgm:spPr/>
      <dgm:t>
        <a:bodyPr/>
        <a:lstStyle/>
        <a:p>
          <a:endParaRPr lang="de-DE"/>
        </a:p>
      </dgm:t>
    </dgm:pt>
    <dgm:pt modelId="{2258D3FF-67EF-4CDC-A831-A37FBAFAD388}" type="sibTrans" cxnId="{370F40F0-76A5-4625-9DF3-0AC37A642B07}">
      <dgm:prSet/>
      <dgm:spPr/>
      <dgm:t>
        <a:bodyPr/>
        <a:lstStyle/>
        <a:p>
          <a:endParaRPr lang="de-DE"/>
        </a:p>
      </dgm:t>
    </dgm:pt>
    <dgm:pt modelId="{427EA208-2B72-4D39-B73B-C23AA9D97DCC}">
      <dgm:prSet phldrT="[Text]" custT="1"/>
      <dgm:spPr/>
      <dgm:t>
        <a:bodyPr/>
        <a:lstStyle/>
        <a:p>
          <a:r>
            <a:rPr lang="de-DE" sz="1400" b="1" dirty="0" smtClean="0">
              <a:solidFill>
                <a:schemeClr val="bg1"/>
              </a:solidFill>
            </a:rPr>
            <a:t>Verbunden-</a:t>
          </a:r>
          <a:r>
            <a:rPr lang="de-DE" sz="1400" b="1" dirty="0" err="1" smtClean="0">
              <a:solidFill>
                <a:schemeClr val="bg1"/>
              </a:solidFill>
            </a:rPr>
            <a:t>heit</a:t>
          </a:r>
          <a:r>
            <a:rPr lang="de-DE" sz="1400" b="1" dirty="0" smtClean="0">
              <a:solidFill>
                <a:schemeClr val="bg1"/>
              </a:solidFill>
            </a:rPr>
            <a:t> mit der radikalen Ideologie</a:t>
          </a:r>
          <a:endParaRPr lang="de-DE" sz="1400" b="1" dirty="0">
            <a:solidFill>
              <a:schemeClr val="bg1"/>
            </a:solidFill>
          </a:endParaRPr>
        </a:p>
      </dgm:t>
    </dgm:pt>
    <dgm:pt modelId="{2FAA809F-B42B-4818-9306-5A8D58E075CF}" type="parTrans" cxnId="{441FF044-737E-4ACD-89DF-04216688F4A3}">
      <dgm:prSet/>
      <dgm:spPr/>
      <dgm:t>
        <a:bodyPr/>
        <a:lstStyle/>
        <a:p>
          <a:endParaRPr lang="de-DE"/>
        </a:p>
      </dgm:t>
    </dgm:pt>
    <dgm:pt modelId="{72F17562-37ED-40CA-A595-C362467CD7A0}" type="sibTrans" cxnId="{441FF044-737E-4ACD-89DF-04216688F4A3}">
      <dgm:prSet/>
      <dgm:spPr/>
      <dgm:t>
        <a:bodyPr/>
        <a:lstStyle/>
        <a:p>
          <a:endParaRPr lang="de-DE"/>
        </a:p>
      </dgm:t>
    </dgm:pt>
    <dgm:pt modelId="{614EC896-AFBD-435F-B0AB-BD4EF5409CA9}">
      <dgm:prSet phldrT="[Text]" custT="1"/>
      <dgm:spPr/>
      <dgm:t>
        <a:bodyPr/>
        <a:lstStyle/>
        <a:p>
          <a:pPr algn="ctr"/>
          <a:r>
            <a:rPr lang="de-DE" sz="1400" b="1" dirty="0" smtClean="0">
              <a:solidFill>
                <a:schemeClr val="bg1"/>
              </a:solidFill>
            </a:rPr>
            <a:t>Entmensch-</a:t>
          </a:r>
          <a:r>
            <a:rPr lang="de-DE" sz="1400" b="1" dirty="0" err="1" smtClean="0">
              <a:solidFill>
                <a:schemeClr val="bg1"/>
              </a:solidFill>
            </a:rPr>
            <a:t>lichung</a:t>
          </a:r>
          <a:r>
            <a:rPr lang="de-DE" sz="1400" b="1" dirty="0" smtClean="0">
              <a:solidFill>
                <a:schemeClr val="bg1"/>
              </a:solidFill>
            </a:rPr>
            <a:t>, die eigene und die zukünftiger Opfer</a:t>
          </a:r>
          <a:endParaRPr lang="de-DE" sz="1400" b="1" dirty="0">
            <a:solidFill>
              <a:schemeClr val="bg1"/>
            </a:solidFill>
          </a:endParaRPr>
        </a:p>
      </dgm:t>
    </dgm:pt>
    <dgm:pt modelId="{B765D0C4-0B4C-410A-B5E7-3D92B7BE09F7}" type="parTrans" cxnId="{4B4EB9A2-4E27-4607-A9BF-68782BFF47DE}">
      <dgm:prSet/>
      <dgm:spPr/>
      <dgm:t>
        <a:bodyPr/>
        <a:lstStyle/>
        <a:p>
          <a:endParaRPr lang="de-DE"/>
        </a:p>
      </dgm:t>
    </dgm:pt>
    <dgm:pt modelId="{BCE6B338-EB4D-45A4-842C-3D8A2A5AF40C}" type="sibTrans" cxnId="{4B4EB9A2-4E27-4607-A9BF-68782BFF47DE}">
      <dgm:prSet/>
      <dgm:spPr/>
      <dgm:t>
        <a:bodyPr/>
        <a:lstStyle/>
        <a:p>
          <a:endParaRPr lang="de-DE"/>
        </a:p>
      </dgm:t>
    </dgm:pt>
    <dgm:pt modelId="{1E7E958B-0ACE-42EF-91CF-B782F362E5CF}" type="pres">
      <dgm:prSet presAssocID="{320A8CDE-F309-437C-988F-8F1296D6B9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F46B76B-7E86-418F-8D90-A9E0969B9D6E}" type="pres">
      <dgm:prSet presAssocID="{151FBC6F-6FE0-48C0-9C85-0A9516C6798F}" presName="centerShape" presStyleLbl="node0" presStyleIdx="0" presStyleCnt="1" custScaleX="116969" custScaleY="113949"/>
      <dgm:spPr/>
      <dgm:t>
        <a:bodyPr/>
        <a:lstStyle/>
        <a:p>
          <a:endParaRPr lang="de-DE"/>
        </a:p>
      </dgm:t>
    </dgm:pt>
    <dgm:pt modelId="{64338DA6-C9B7-4FA4-BA99-09BB7D94EFB1}" type="pres">
      <dgm:prSet presAssocID="{AD5319C3-D0D9-4FB3-A830-B262B729A3F7}" presName="node" presStyleLbl="node1" presStyleIdx="0" presStyleCnt="4" custScaleX="132511" custScaleY="115629" custRadScaleRad="101472" custRadScaleInc="53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29E7B1-56B5-47CE-8776-F5D625C341EA}" type="pres">
      <dgm:prSet presAssocID="{AD5319C3-D0D9-4FB3-A830-B262B729A3F7}" presName="dummy" presStyleCnt="0"/>
      <dgm:spPr/>
      <dgm:t>
        <a:bodyPr/>
        <a:lstStyle/>
        <a:p>
          <a:endParaRPr lang="de-DE"/>
        </a:p>
      </dgm:t>
    </dgm:pt>
    <dgm:pt modelId="{0809AA7E-B884-4DCC-98D1-AF04648B2841}" type="pres">
      <dgm:prSet presAssocID="{3D64B4C5-B4C6-41A3-939B-96997C350421}" presName="sibTrans" presStyleLbl="sibTrans2D1" presStyleIdx="0" presStyleCnt="4"/>
      <dgm:spPr/>
      <dgm:t>
        <a:bodyPr/>
        <a:lstStyle/>
        <a:p>
          <a:endParaRPr lang="de-DE"/>
        </a:p>
      </dgm:t>
    </dgm:pt>
    <dgm:pt modelId="{9807F67A-B8F5-4A31-8BA6-496D27C5C757}" type="pres">
      <dgm:prSet presAssocID="{DF4AC7D5-9ABF-4C25-A0C5-7A506682F4CE}" presName="node" presStyleLbl="node1" presStyleIdx="1" presStyleCnt="4" custScaleX="124974" custScaleY="12869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A0817A-9486-4341-8BF9-8C45E32A3556}" type="pres">
      <dgm:prSet presAssocID="{DF4AC7D5-9ABF-4C25-A0C5-7A506682F4CE}" presName="dummy" presStyleCnt="0"/>
      <dgm:spPr/>
      <dgm:t>
        <a:bodyPr/>
        <a:lstStyle/>
        <a:p>
          <a:endParaRPr lang="de-DE"/>
        </a:p>
      </dgm:t>
    </dgm:pt>
    <dgm:pt modelId="{4C8CAC04-F91F-47BA-A017-4D65565C2E31}" type="pres">
      <dgm:prSet presAssocID="{2258D3FF-67EF-4CDC-A831-A37FBAFAD388}" presName="sibTrans" presStyleLbl="sibTrans2D1" presStyleIdx="1" presStyleCnt="4"/>
      <dgm:spPr/>
      <dgm:t>
        <a:bodyPr/>
        <a:lstStyle/>
        <a:p>
          <a:endParaRPr lang="de-DE"/>
        </a:p>
      </dgm:t>
    </dgm:pt>
    <dgm:pt modelId="{CE8E1AA1-9AA4-45B7-AB2C-59F5BDF94C64}" type="pres">
      <dgm:prSet presAssocID="{427EA208-2B72-4D39-B73B-C23AA9D97DCC}" presName="node" presStyleLbl="node1" presStyleIdx="2" presStyleCnt="4" custScaleX="135097" custScaleY="1225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ECF8A4-F790-426B-8692-EB346C8B9A02}" type="pres">
      <dgm:prSet presAssocID="{427EA208-2B72-4D39-B73B-C23AA9D97DCC}" presName="dummy" presStyleCnt="0"/>
      <dgm:spPr/>
      <dgm:t>
        <a:bodyPr/>
        <a:lstStyle/>
        <a:p>
          <a:endParaRPr lang="de-DE"/>
        </a:p>
      </dgm:t>
    </dgm:pt>
    <dgm:pt modelId="{31F8E983-8DC3-410D-A6CC-3E89E59F186F}" type="pres">
      <dgm:prSet presAssocID="{72F17562-37ED-40CA-A595-C362467CD7A0}" presName="sibTrans" presStyleLbl="sibTrans2D1" presStyleIdx="2" presStyleCnt="4"/>
      <dgm:spPr/>
      <dgm:t>
        <a:bodyPr/>
        <a:lstStyle/>
        <a:p>
          <a:endParaRPr lang="de-DE"/>
        </a:p>
      </dgm:t>
    </dgm:pt>
    <dgm:pt modelId="{7E4A9B24-E0E2-4304-BC19-78B96801C8FC}" type="pres">
      <dgm:prSet presAssocID="{614EC896-AFBD-435F-B0AB-BD4EF5409CA9}" presName="node" presStyleLbl="node1" presStyleIdx="3" presStyleCnt="4" custScaleX="130540" custScaleY="12250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E6D942-A49A-424D-AD88-455797A7EB90}" type="pres">
      <dgm:prSet presAssocID="{614EC896-AFBD-435F-B0AB-BD4EF5409CA9}" presName="dummy" presStyleCnt="0"/>
      <dgm:spPr/>
      <dgm:t>
        <a:bodyPr/>
        <a:lstStyle/>
        <a:p>
          <a:endParaRPr lang="de-DE"/>
        </a:p>
      </dgm:t>
    </dgm:pt>
    <dgm:pt modelId="{246CDF7C-DD3E-45A1-B8E7-314334E833E1}" type="pres">
      <dgm:prSet presAssocID="{BCE6B338-EB4D-45A4-842C-3D8A2A5AF40C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1955AFF8-A2BB-4107-AC92-FC7172E03B3F}" type="presOf" srcId="{72F17562-37ED-40CA-A595-C362467CD7A0}" destId="{31F8E983-8DC3-410D-A6CC-3E89E59F186F}" srcOrd="0" destOrd="0" presId="urn:microsoft.com/office/officeart/2005/8/layout/radial6"/>
    <dgm:cxn modelId="{370F40F0-76A5-4625-9DF3-0AC37A642B07}" srcId="{151FBC6F-6FE0-48C0-9C85-0A9516C6798F}" destId="{DF4AC7D5-9ABF-4C25-A0C5-7A506682F4CE}" srcOrd="1" destOrd="0" parTransId="{C47A97E3-D3DD-431B-A50A-618CBD335FD6}" sibTransId="{2258D3FF-67EF-4CDC-A831-A37FBAFAD388}"/>
    <dgm:cxn modelId="{A7BD0DB9-854F-4D6A-8F0B-F72BF4F1F458}" type="presOf" srcId="{3D64B4C5-B4C6-41A3-939B-96997C350421}" destId="{0809AA7E-B884-4DCC-98D1-AF04648B2841}" srcOrd="0" destOrd="0" presId="urn:microsoft.com/office/officeart/2005/8/layout/radial6"/>
    <dgm:cxn modelId="{6A2F61C7-9321-44FC-9906-0E7182E4ADF6}" srcId="{151FBC6F-6FE0-48C0-9C85-0A9516C6798F}" destId="{AD5319C3-D0D9-4FB3-A830-B262B729A3F7}" srcOrd="0" destOrd="0" parTransId="{3B0F367C-16BA-48A5-BBAA-C10D512CCC3E}" sibTransId="{3D64B4C5-B4C6-41A3-939B-96997C350421}"/>
    <dgm:cxn modelId="{4EE67B14-E8A9-41E8-B959-D76731CD65FF}" type="presOf" srcId="{2258D3FF-67EF-4CDC-A831-A37FBAFAD388}" destId="{4C8CAC04-F91F-47BA-A017-4D65565C2E31}" srcOrd="0" destOrd="0" presId="urn:microsoft.com/office/officeart/2005/8/layout/radial6"/>
    <dgm:cxn modelId="{4B4EB9A2-4E27-4607-A9BF-68782BFF47DE}" srcId="{151FBC6F-6FE0-48C0-9C85-0A9516C6798F}" destId="{614EC896-AFBD-435F-B0AB-BD4EF5409CA9}" srcOrd="3" destOrd="0" parTransId="{B765D0C4-0B4C-410A-B5E7-3D92B7BE09F7}" sibTransId="{BCE6B338-EB4D-45A4-842C-3D8A2A5AF40C}"/>
    <dgm:cxn modelId="{931DC086-7C85-49E1-BE40-05230532A20E}" srcId="{320A8CDE-F309-437C-988F-8F1296D6B90D}" destId="{151FBC6F-6FE0-48C0-9C85-0A9516C6798F}" srcOrd="0" destOrd="0" parTransId="{A075A2E1-994B-430C-BFB9-75EB7DF9E1CA}" sibTransId="{4D03BD5E-4324-4D11-8983-E483602F6E91}"/>
    <dgm:cxn modelId="{6F40325F-1B92-4818-956C-C2020BD932EE}" type="presOf" srcId="{BCE6B338-EB4D-45A4-842C-3D8A2A5AF40C}" destId="{246CDF7C-DD3E-45A1-B8E7-314334E833E1}" srcOrd="0" destOrd="0" presId="urn:microsoft.com/office/officeart/2005/8/layout/radial6"/>
    <dgm:cxn modelId="{D44C926B-E13B-4529-8266-79936DDAA576}" type="presOf" srcId="{320A8CDE-F309-437C-988F-8F1296D6B90D}" destId="{1E7E958B-0ACE-42EF-91CF-B782F362E5CF}" srcOrd="0" destOrd="0" presId="urn:microsoft.com/office/officeart/2005/8/layout/radial6"/>
    <dgm:cxn modelId="{02BA9B05-D668-4109-9230-ED748A647026}" type="presOf" srcId="{614EC896-AFBD-435F-B0AB-BD4EF5409CA9}" destId="{7E4A9B24-E0E2-4304-BC19-78B96801C8FC}" srcOrd="0" destOrd="0" presId="urn:microsoft.com/office/officeart/2005/8/layout/radial6"/>
    <dgm:cxn modelId="{441FF044-737E-4ACD-89DF-04216688F4A3}" srcId="{151FBC6F-6FE0-48C0-9C85-0A9516C6798F}" destId="{427EA208-2B72-4D39-B73B-C23AA9D97DCC}" srcOrd="2" destOrd="0" parTransId="{2FAA809F-B42B-4818-9306-5A8D58E075CF}" sibTransId="{72F17562-37ED-40CA-A595-C362467CD7A0}"/>
    <dgm:cxn modelId="{61C3AD09-8B16-42C2-88B7-B18BC5184099}" type="presOf" srcId="{427EA208-2B72-4D39-B73B-C23AA9D97DCC}" destId="{CE8E1AA1-9AA4-45B7-AB2C-59F5BDF94C64}" srcOrd="0" destOrd="0" presId="urn:microsoft.com/office/officeart/2005/8/layout/radial6"/>
    <dgm:cxn modelId="{F6C971E6-140F-4B0B-8260-ADB6ACEA8A20}" type="presOf" srcId="{151FBC6F-6FE0-48C0-9C85-0A9516C6798F}" destId="{8F46B76B-7E86-418F-8D90-A9E0969B9D6E}" srcOrd="0" destOrd="0" presId="urn:microsoft.com/office/officeart/2005/8/layout/radial6"/>
    <dgm:cxn modelId="{9D1C7A44-29EC-4DA0-A210-8E3466B2AAAC}" type="presOf" srcId="{DF4AC7D5-9ABF-4C25-A0C5-7A506682F4CE}" destId="{9807F67A-B8F5-4A31-8BA6-496D27C5C757}" srcOrd="0" destOrd="0" presId="urn:microsoft.com/office/officeart/2005/8/layout/radial6"/>
    <dgm:cxn modelId="{D288FA6D-2C73-49C2-A7B9-9AE6F93CFC51}" type="presOf" srcId="{AD5319C3-D0D9-4FB3-A830-B262B729A3F7}" destId="{64338DA6-C9B7-4FA4-BA99-09BB7D94EFB1}" srcOrd="0" destOrd="0" presId="urn:microsoft.com/office/officeart/2005/8/layout/radial6"/>
    <dgm:cxn modelId="{502EFC74-199A-4DF9-A14A-F73B2CDEDC88}" type="presParOf" srcId="{1E7E958B-0ACE-42EF-91CF-B782F362E5CF}" destId="{8F46B76B-7E86-418F-8D90-A9E0969B9D6E}" srcOrd="0" destOrd="0" presId="urn:microsoft.com/office/officeart/2005/8/layout/radial6"/>
    <dgm:cxn modelId="{74C7AFAD-7C58-4958-954D-3EAE402115B7}" type="presParOf" srcId="{1E7E958B-0ACE-42EF-91CF-B782F362E5CF}" destId="{64338DA6-C9B7-4FA4-BA99-09BB7D94EFB1}" srcOrd="1" destOrd="0" presId="urn:microsoft.com/office/officeart/2005/8/layout/radial6"/>
    <dgm:cxn modelId="{0FE08176-B31B-4C58-B862-4AE53C64FCAD}" type="presParOf" srcId="{1E7E958B-0ACE-42EF-91CF-B782F362E5CF}" destId="{6829E7B1-56B5-47CE-8776-F5D625C341EA}" srcOrd="2" destOrd="0" presId="urn:microsoft.com/office/officeart/2005/8/layout/radial6"/>
    <dgm:cxn modelId="{9D2DA66A-F0E3-4350-B1D2-091FDDAB1CAE}" type="presParOf" srcId="{1E7E958B-0ACE-42EF-91CF-B782F362E5CF}" destId="{0809AA7E-B884-4DCC-98D1-AF04648B2841}" srcOrd="3" destOrd="0" presId="urn:microsoft.com/office/officeart/2005/8/layout/radial6"/>
    <dgm:cxn modelId="{723A6B4F-D962-43F6-812E-D358425D1D44}" type="presParOf" srcId="{1E7E958B-0ACE-42EF-91CF-B782F362E5CF}" destId="{9807F67A-B8F5-4A31-8BA6-496D27C5C757}" srcOrd="4" destOrd="0" presId="urn:microsoft.com/office/officeart/2005/8/layout/radial6"/>
    <dgm:cxn modelId="{62A747CF-EE05-4ACB-B34E-A6643522A666}" type="presParOf" srcId="{1E7E958B-0ACE-42EF-91CF-B782F362E5CF}" destId="{DDA0817A-9486-4341-8BF9-8C45E32A3556}" srcOrd="5" destOrd="0" presId="urn:microsoft.com/office/officeart/2005/8/layout/radial6"/>
    <dgm:cxn modelId="{F04EF77F-C548-47FC-84F6-80F131AAC0F0}" type="presParOf" srcId="{1E7E958B-0ACE-42EF-91CF-B782F362E5CF}" destId="{4C8CAC04-F91F-47BA-A017-4D65565C2E31}" srcOrd="6" destOrd="0" presId="urn:microsoft.com/office/officeart/2005/8/layout/radial6"/>
    <dgm:cxn modelId="{EA7F1F36-8D09-430F-BDFE-DFAF2AEC8171}" type="presParOf" srcId="{1E7E958B-0ACE-42EF-91CF-B782F362E5CF}" destId="{CE8E1AA1-9AA4-45B7-AB2C-59F5BDF94C64}" srcOrd="7" destOrd="0" presId="urn:microsoft.com/office/officeart/2005/8/layout/radial6"/>
    <dgm:cxn modelId="{7546D252-A4E1-4182-A3EA-C5BCB2AAD467}" type="presParOf" srcId="{1E7E958B-0ACE-42EF-91CF-B782F362E5CF}" destId="{9BECF8A4-F790-426B-8692-EB346C8B9A02}" srcOrd="8" destOrd="0" presId="urn:microsoft.com/office/officeart/2005/8/layout/radial6"/>
    <dgm:cxn modelId="{B003997A-0FEC-480F-854C-D904BFD53E4E}" type="presParOf" srcId="{1E7E958B-0ACE-42EF-91CF-B782F362E5CF}" destId="{31F8E983-8DC3-410D-A6CC-3E89E59F186F}" srcOrd="9" destOrd="0" presId="urn:microsoft.com/office/officeart/2005/8/layout/radial6"/>
    <dgm:cxn modelId="{31BBE5EF-2513-48FD-9541-5277F1CA289E}" type="presParOf" srcId="{1E7E958B-0ACE-42EF-91CF-B782F362E5CF}" destId="{7E4A9B24-E0E2-4304-BC19-78B96801C8FC}" srcOrd="10" destOrd="0" presId="urn:microsoft.com/office/officeart/2005/8/layout/radial6"/>
    <dgm:cxn modelId="{55308C8C-FD42-4875-8B17-53A1D5A60A89}" type="presParOf" srcId="{1E7E958B-0ACE-42EF-91CF-B782F362E5CF}" destId="{8BE6D942-A49A-424D-AD88-455797A7EB90}" srcOrd="11" destOrd="0" presId="urn:microsoft.com/office/officeart/2005/8/layout/radial6"/>
    <dgm:cxn modelId="{94BF1C8E-7906-4F7F-A3CC-525809830B37}" type="presParOf" srcId="{1E7E958B-0ACE-42EF-91CF-B782F362E5CF}" destId="{246CDF7C-DD3E-45A1-B8E7-314334E833E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29015C-7A86-4837-B525-74EF8323125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89DA67E-1409-4A7B-89EB-19E329CCE192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bg1"/>
              </a:solidFill>
            </a:rPr>
            <a:t>Präventions-typen</a:t>
          </a:r>
          <a:endParaRPr lang="de-DE" sz="1600" dirty="0">
            <a:solidFill>
              <a:schemeClr val="bg1"/>
            </a:solidFill>
          </a:endParaRPr>
        </a:p>
      </dgm:t>
    </dgm:pt>
    <dgm:pt modelId="{ACA25165-F27F-4078-81B5-D87E43FA77E5}" type="parTrans" cxnId="{90685E1B-4178-47F3-A45C-26FA98FF873F}">
      <dgm:prSet/>
      <dgm:spPr/>
      <dgm:t>
        <a:bodyPr/>
        <a:lstStyle/>
        <a:p>
          <a:endParaRPr lang="de-DE"/>
        </a:p>
      </dgm:t>
    </dgm:pt>
    <dgm:pt modelId="{3217507A-8F44-424A-B9F8-FCF565DA1F2A}" type="sibTrans" cxnId="{90685E1B-4178-47F3-A45C-26FA98FF873F}">
      <dgm:prSet/>
      <dgm:spPr/>
      <dgm:t>
        <a:bodyPr/>
        <a:lstStyle/>
        <a:p>
          <a:endParaRPr lang="de-DE"/>
        </a:p>
      </dgm:t>
    </dgm:pt>
    <dgm:pt modelId="{DF867D71-7B5E-44AF-8F29-548A2A6D4913}">
      <dgm:prSet phldrT="[Text]" custT="1"/>
      <dgm:spPr/>
      <dgm:t>
        <a:bodyPr/>
        <a:lstStyle/>
        <a:p>
          <a:r>
            <a:rPr lang="de-DE" sz="1400" b="1" u="sng" dirty="0" smtClean="0">
              <a:solidFill>
                <a:schemeClr val="bg1"/>
              </a:solidFill>
            </a:rPr>
            <a:t>Primär:</a:t>
          </a:r>
        </a:p>
        <a:p>
          <a:r>
            <a:rPr lang="de-DE" sz="1200" b="1" u="none" dirty="0" smtClean="0">
              <a:solidFill>
                <a:schemeClr val="bg1"/>
              </a:solidFill>
            </a:rPr>
            <a:t>Offene Zielgruppe</a:t>
          </a:r>
        </a:p>
        <a:p>
          <a:r>
            <a:rPr lang="de-DE" sz="1200" b="1" u="none" dirty="0" smtClean="0">
              <a:solidFill>
                <a:schemeClr val="bg1"/>
              </a:solidFill>
            </a:rPr>
            <a:t>Allgemeines Vorgehen</a:t>
          </a:r>
        </a:p>
        <a:p>
          <a:r>
            <a:rPr lang="de-DE" sz="1200" b="1" u="none" dirty="0" smtClean="0">
              <a:solidFill>
                <a:schemeClr val="bg1"/>
              </a:solidFill>
            </a:rPr>
            <a:t>Ziele: Wissensvermittlung, Kompetenzentwicklung, </a:t>
          </a:r>
          <a:r>
            <a:rPr lang="de-DE" sz="1200" b="1" u="none" dirty="0" err="1" smtClean="0">
              <a:solidFill>
                <a:schemeClr val="bg1"/>
              </a:solidFill>
            </a:rPr>
            <a:t>Empowerment</a:t>
          </a:r>
          <a:r>
            <a:rPr lang="de-DE" sz="1200" b="1" u="none" dirty="0" smtClean="0">
              <a:solidFill>
                <a:schemeClr val="bg1"/>
              </a:solidFill>
            </a:rPr>
            <a:t>, Persönlichkeitsentwicklung</a:t>
          </a:r>
        </a:p>
      </dgm:t>
    </dgm:pt>
    <dgm:pt modelId="{4AB179D6-3477-4AF8-BCCE-56FA2281E27E}" type="parTrans" cxnId="{1F39B745-C88D-4EDC-91F8-E9EB7D56AE42}">
      <dgm:prSet/>
      <dgm:spPr/>
      <dgm:t>
        <a:bodyPr/>
        <a:lstStyle/>
        <a:p>
          <a:endParaRPr lang="de-DE"/>
        </a:p>
      </dgm:t>
    </dgm:pt>
    <dgm:pt modelId="{A841F286-AFFE-4F21-992D-5BF638CEBE5D}" type="sibTrans" cxnId="{1F39B745-C88D-4EDC-91F8-E9EB7D56AE42}">
      <dgm:prSet/>
      <dgm:spPr/>
      <dgm:t>
        <a:bodyPr/>
        <a:lstStyle/>
        <a:p>
          <a:endParaRPr lang="de-DE"/>
        </a:p>
      </dgm:t>
    </dgm:pt>
    <dgm:pt modelId="{9C1FF3CB-8E31-4B17-BBA2-D710E9CBBC47}">
      <dgm:prSet phldrT="[Text]" custT="1"/>
      <dgm:spPr/>
      <dgm:t>
        <a:bodyPr/>
        <a:lstStyle/>
        <a:p>
          <a:r>
            <a:rPr lang="de-DE" sz="1400" b="1" u="sng" dirty="0" smtClean="0">
              <a:solidFill>
                <a:schemeClr val="bg1"/>
              </a:solidFill>
            </a:rPr>
            <a:t>Sekundär</a:t>
          </a:r>
        </a:p>
        <a:p>
          <a:r>
            <a:rPr lang="de-DE" sz="1200" b="1" u="none" dirty="0" smtClean="0">
              <a:solidFill>
                <a:schemeClr val="bg1"/>
              </a:solidFill>
            </a:rPr>
            <a:t>Risikogruppe: Vorgehen und Inhalte sind spezifischer und selektiver</a:t>
          </a:r>
        </a:p>
        <a:p>
          <a:r>
            <a:rPr lang="de-DE" sz="1200" b="1" u="none" dirty="0" smtClean="0">
              <a:solidFill>
                <a:schemeClr val="bg1"/>
              </a:solidFill>
            </a:rPr>
            <a:t>Identifikation von Auffälligkeiten und präventive Intervention</a:t>
          </a:r>
          <a:endParaRPr lang="de-DE" sz="1200" b="1" u="none" dirty="0">
            <a:solidFill>
              <a:schemeClr val="bg1"/>
            </a:solidFill>
          </a:endParaRPr>
        </a:p>
      </dgm:t>
    </dgm:pt>
    <dgm:pt modelId="{2040A938-C6EB-4E9B-AD09-DCA7C0E1FD96}" type="parTrans" cxnId="{63DACF7B-E6BF-49B0-AC8D-C79B666B003C}">
      <dgm:prSet/>
      <dgm:spPr/>
      <dgm:t>
        <a:bodyPr/>
        <a:lstStyle/>
        <a:p>
          <a:endParaRPr lang="de-DE"/>
        </a:p>
      </dgm:t>
    </dgm:pt>
    <dgm:pt modelId="{842567A7-353F-4F0C-A894-5BEC01608133}" type="sibTrans" cxnId="{63DACF7B-E6BF-49B0-AC8D-C79B666B003C}">
      <dgm:prSet/>
      <dgm:spPr/>
      <dgm:t>
        <a:bodyPr/>
        <a:lstStyle/>
        <a:p>
          <a:endParaRPr lang="de-DE"/>
        </a:p>
      </dgm:t>
    </dgm:pt>
    <dgm:pt modelId="{048E7BD7-45AE-4D21-BB2A-685AF5C8D9DE}">
      <dgm:prSet phldrT="[Text]" custT="1"/>
      <dgm:spPr/>
      <dgm:t>
        <a:bodyPr/>
        <a:lstStyle/>
        <a:p>
          <a:r>
            <a:rPr lang="de-DE" sz="1400" b="1" u="sng" dirty="0" smtClean="0">
              <a:solidFill>
                <a:schemeClr val="bg1"/>
              </a:solidFill>
            </a:rPr>
            <a:t>Tertiär</a:t>
          </a:r>
        </a:p>
        <a:p>
          <a:r>
            <a:rPr lang="de-DE" sz="1200" b="1" u="none" dirty="0" smtClean="0">
              <a:solidFill>
                <a:schemeClr val="bg1"/>
              </a:solidFill>
            </a:rPr>
            <a:t>Radikale/extremistische Jugendliche</a:t>
          </a:r>
        </a:p>
        <a:p>
          <a:r>
            <a:rPr lang="de-DE" sz="1200" b="1" u="none" dirty="0" smtClean="0">
              <a:solidFill>
                <a:schemeClr val="bg1"/>
              </a:solidFill>
            </a:rPr>
            <a:t>Hochspezifische Inhalte</a:t>
          </a:r>
        </a:p>
        <a:p>
          <a:r>
            <a:rPr lang="de-DE" sz="1200" b="1" u="none" dirty="0" smtClean="0">
              <a:solidFill>
                <a:schemeClr val="bg1"/>
              </a:solidFill>
            </a:rPr>
            <a:t>Distanzierung</a:t>
          </a:r>
        </a:p>
        <a:p>
          <a:r>
            <a:rPr lang="de-DE" sz="1200" b="1" u="none" dirty="0" err="1" smtClean="0">
              <a:solidFill>
                <a:schemeClr val="bg1"/>
              </a:solidFill>
            </a:rPr>
            <a:t>Deradikalisierung</a:t>
          </a:r>
          <a:endParaRPr lang="de-DE" sz="1200" b="1" u="none" dirty="0">
            <a:solidFill>
              <a:schemeClr val="bg1"/>
            </a:solidFill>
          </a:endParaRPr>
        </a:p>
      </dgm:t>
    </dgm:pt>
    <dgm:pt modelId="{E0C7CBB6-CFD7-485B-886C-9CB7492D4C9E}" type="parTrans" cxnId="{24349645-D6F2-4436-9A54-D35E9B0CB031}">
      <dgm:prSet/>
      <dgm:spPr/>
      <dgm:t>
        <a:bodyPr/>
        <a:lstStyle/>
        <a:p>
          <a:endParaRPr lang="de-DE"/>
        </a:p>
      </dgm:t>
    </dgm:pt>
    <dgm:pt modelId="{F22463FD-3298-4E0E-BC8E-EA11C02A2DD1}" type="sibTrans" cxnId="{24349645-D6F2-4436-9A54-D35E9B0CB031}">
      <dgm:prSet/>
      <dgm:spPr/>
      <dgm:t>
        <a:bodyPr/>
        <a:lstStyle/>
        <a:p>
          <a:endParaRPr lang="de-DE"/>
        </a:p>
      </dgm:t>
    </dgm:pt>
    <dgm:pt modelId="{D81F31F7-E704-45EB-BEF9-1B2FDF3B5294}" type="pres">
      <dgm:prSet presAssocID="{BD29015C-7A86-4837-B525-74EF8323125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093324B8-ED85-4396-BAFF-4AB3D752CAFF}" type="pres">
      <dgm:prSet presAssocID="{889DA67E-1409-4A7B-89EB-19E329CCE192}" presName="singleCycle" presStyleCnt="0"/>
      <dgm:spPr/>
    </dgm:pt>
    <dgm:pt modelId="{CEE17A67-2E98-4A49-BF55-DE152B24F057}" type="pres">
      <dgm:prSet presAssocID="{889DA67E-1409-4A7B-89EB-19E329CCE192}" presName="singleCenter" presStyleLbl="node1" presStyleIdx="0" presStyleCnt="4" custScaleY="112276" custLinFactNeighborX="1338" custLinFactNeighborY="-6689">
        <dgm:presLayoutVars>
          <dgm:chMax val="7"/>
          <dgm:chPref val="7"/>
        </dgm:presLayoutVars>
      </dgm:prSet>
      <dgm:spPr/>
      <dgm:t>
        <a:bodyPr/>
        <a:lstStyle/>
        <a:p>
          <a:endParaRPr lang="de-DE"/>
        </a:p>
      </dgm:t>
    </dgm:pt>
    <dgm:pt modelId="{449EDEA1-20D5-4FC9-833E-64415709CE8F}" type="pres">
      <dgm:prSet presAssocID="{4AB179D6-3477-4AF8-BCCE-56FA2281E27E}" presName="Name56" presStyleLbl="parChTrans1D2" presStyleIdx="0" presStyleCnt="3"/>
      <dgm:spPr/>
      <dgm:t>
        <a:bodyPr/>
        <a:lstStyle/>
        <a:p>
          <a:endParaRPr lang="de-DE"/>
        </a:p>
      </dgm:t>
    </dgm:pt>
    <dgm:pt modelId="{B1D5CD43-5EC3-4479-9D91-467609FF2DD2}" type="pres">
      <dgm:prSet presAssocID="{DF867D71-7B5E-44AF-8F29-548A2A6D4913}" presName="text0" presStyleLbl="node1" presStyleIdx="1" presStyleCnt="4" custScaleX="263776" custScaleY="161637" custRadScaleRad="89597" custRadScaleInc="8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5E425F-17D9-437B-A22D-523E3C5E4FCA}" type="pres">
      <dgm:prSet presAssocID="{2040A938-C6EB-4E9B-AD09-DCA7C0E1FD96}" presName="Name56" presStyleLbl="parChTrans1D2" presStyleIdx="1" presStyleCnt="3"/>
      <dgm:spPr/>
      <dgm:t>
        <a:bodyPr/>
        <a:lstStyle/>
        <a:p>
          <a:endParaRPr lang="de-DE"/>
        </a:p>
      </dgm:t>
    </dgm:pt>
    <dgm:pt modelId="{2EA93F1C-5478-4A84-951C-10574A19C1C6}" type="pres">
      <dgm:prSet presAssocID="{9C1FF3CB-8E31-4B17-BBA2-D710E9CBBC47}" presName="text0" presStyleLbl="node1" presStyleIdx="2" presStyleCnt="4" custScaleX="229630" custScaleY="1633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A34F36-1852-49DB-9CA7-459793FB3CD8}" type="pres">
      <dgm:prSet presAssocID="{E0C7CBB6-CFD7-485B-886C-9CB7492D4C9E}" presName="Name56" presStyleLbl="parChTrans1D2" presStyleIdx="2" presStyleCnt="3"/>
      <dgm:spPr/>
      <dgm:t>
        <a:bodyPr/>
        <a:lstStyle/>
        <a:p>
          <a:endParaRPr lang="de-DE"/>
        </a:p>
      </dgm:t>
    </dgm:pt>
    <dgm:pt modelId="{08E1CBBB-0649-407F-ABF8-942D1DADBECE}" type="pres">
      <dgm:prSet presAssocID="{048E7BD7-45AE-4D21-BB2A-685AF5C8D9DE}" presName="text0" presStyleLbl="node1" presStyleIdx="3" presStyleCnt="4" custScaleX="235848" custScaleY="16924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4D799EE-D00E-4FC5-8D01-89AFF7BDEB04}" type="presOf" srcId="{048E7BD7-45AE-4D21-BB2A-685AF5C8D9DE}" destId="{08E1CBBB-0649-407F-ABF8-942D1DADBECE}" srcOrd="0" destOrd="0" presId="urn:microsoft.com/office/officeart/2008/layout/RadialCluster"/>
    <dgm:cxn modelId="{24349645-D6F2-4436-9A54-D35E9B0CB031}" srcId="{889DA67E-1409-4A7B-89EB-19E329CCE192}" destId="{048E7BD7-45AE-4D21-BB2A-685AF5C8D9DE}" srcOrd="2" destOrd="0" parTransId="{E0C7CBB6-CFD7-485B-886C-9CB7492D4C9E}" sibTransId="{F22463FD-3298-4E0E-BC8E-EA11C02A2DD1}"/>
    <dgm:cxn modelId="{CA28ECCD-0BBA-4428-8BD1-B20265CE234D}" type="presOf" srcId="{9C1FF3CB-8E31-4B17-BBA2-D710E9CBBC47}" destId="{2EA93F1C-5478-4A84-951C-10574A19C1C6}" srcOrd="0" destOrd="0" presId="urn:microsoft.com/office/officeart/2008/layout/RadialCluster"/>
    <dgm:cxn modelId="{D66AEE08-BE00-4730-BF7B-1D4CF541E624}" type="presOf" srcId="{889DA67E-1409-4A7B-89EB-19E329CCE192}" destId="{CEE17A67-2E98-4A49-BF55-DE152B24F057}" srcOrd="0" destOrd="0" presId="urn:microsoft.com/office/officeart/2008/layout/RadialCluster"/>
    <dgm:cxn modelId="{D00AAEB3-9D03-492C-8720-43CDADB23C6D}" type="presOf" srcId="{4AB179D6-3477-4AF8-BCCE-56FA2281E27E}" destId="{449EDEA1-20D5-4FC9-833E-64415709CE8F}" srcOrd="0" destOrd="0" presId="urn:microsoft.com/office/officeart/2008/layout/RadialCluster"/>
    <dgm:cxn modelId="{0300D280-B55E-47CB-AD3A-6525A3FDC5B2}" type="presOf" srcId="{DF867D71-7B5E-44AF-8F29-548A2A6D4913}" destId="{B1D5CD43-5EC3-4479-9D91-467609FF2DD2}" srcOrd="0" destOrd="0" presId="urn:microsoft.com/office/officeart/2008/layout/RadialCluster"/>
    <dgm:cxn modelId="{1F39B745-C88D-4EDC-91F8-E9EB7D56AE42}" srcId="{889DA67E-1409-4A7B-89EB-19E329CCE192}" destId="{DF867D71-7B5E-44AF-8F29-548A2A6D4913}" srcOrd="0" destOrd="0" parTransId="{4AB179D6-3477-4AF8-BCCE-56FA2281E27E}" sibTransId="{A841F286-AFFE-4F21-992D-5BF638CEBE5D}"/>
    <dgm:cxn modelId="{D8ED6941-8C74-4210-9E6B-AA0991212859}" type="presOf" srcId="{BD29015C-7A86-4837-B525-74EF83231257}" destId="{D81F31F7-E704-45EB-BEF9-1B2FDF3B5294}" srcOrd="0" destOrd="0" presId="urn:microsoft.com/office/officeart/2008/layout/RadialCluster"/>
    <dgm:cxn modelId="{FB9D295F-0AC5-47C1-864E-DE398F530EBA}" type="presOf" srcId="{E0C7CBB6-CFD7-485B-886C-9CB7492D4C9E}" destId="{E8A34F36-1852-49DB-9CA7-459793FB3CD8}" srcOrd="0" destOrd="0" presId="urn:microsoft.com/office/officeart/2008/layout/RadialCluster"/>
    <dgm:cxn modelId="{B26E0434-3F17-4D44-816C-CB844D09F2A0}" type="presOf" srcId="{2040A938-C6EB-4E9B-AD09-DCA7C0E1FD96}" destId="{CD5E425F-17D9-437B-A22D-523E3C5E4FCA}" srcOrd="0" destOrd="0" presId="urn:microsoft.com/office/officeart/2008/layout/RadialCluster"/>
    <dgm:cxn modelId="{90685E1B-4178-47F3-A45C-26FA98FF873F}" srcId="{BD29015C-7A86-4837-B525-74EF83231257}" destId="{889DA67E-1409-4A7B-89EB-19E329CCE192}" srcOrd="0" destOrd="0" parTransId="{ACA25165-F27F-4078-81B5-D87E43FA77E5}" sibTransId="{3217507A-8F44-424A-B9F8-FCF565DA1F2A}"/>
    <dgm:cxn modelId="{63DACF7B-E6BF-49B0-AC8D-C79B666B003C}" srcId="{889DA67E-1409-4A7B-89EB-19E329CCE192}" destId="{9C1FF3CB-8E31-4B17-BBA2-D710E9CBBC47}" srcOrd="1" destOrd="0" parTransId="{2040A938-C6EB-4E9B-AD09-DCA7C0E1FD96}" sibTransId="{842567A7-353F-4F0C-A894-5BEC01608133}"/>
    <dgm:cxn modelId="{742F7659-AF9A-4DAE-B0A5-5D93DD0D9B94}" type="presParOf" srcId="{D81F31F7-E704-45EB-BEF9-1B2FDF3B5294}" destId="{093324B8-ED85-4396-BAFF-4AB3D752CAFF}" srcOrd="0" destOrd="0" presId="urn:microsoft.com/office/officeart/2008/layout/RadialCluster"/>
    <dgm:cxn modelId="{6E48730E-686A-49E0-BB21-8F8A93BD2385}" type="presParOf" srcId="{093324B8-ED85-4396-BAFF-4AB3D752CAFF}" destId="{CEE17A67-2E98-4A49-BF55-DE152B24F057}" srcOrd="0" destOrd="0" presId="urn:microsoft.com/office/officeart/2008/layout/RadialCluster"/>
    <dgm:cxn modelId="{5A242C9A-F89C-45EB-AD58-DFBEF968902A}" type="presParOf" srcId="{093324B8-ED85-4396-BAFF-4AB3D752CAFF}" destId="{449EDEA1-20D5-4FC9-833E-64415709CE8F}" srcOrd="1" destOrd="0" presId="urn:microsoft.com/office/officeart/2008/layout/RadialCluster"/>
    <dgm:cxn modelId="{06425CBF-D6D7-4CEF-9203-CA091A0AB423}" type="presParOf" srcId="{093324B8-ED85-4396-BAFF-4AB3D752CAFF}" destId="{B1D5CD43-5EC3-4479-9D91-467609FF2DD2}" srcOrd="2" destOrd="0" presId="urn:microsoft.com/office/officeart/2008/layout/RadialCluster"/>
    <dgm:cxn modelId="{67128543-5605-42D1-BD65-D6D618AF4228}" type="presParOf" srcId="{093324B8-ED85-4396-BAFF-4AB3D752CAFF}" destId="{CD5E425F-17D9-437B-A22D-523E3C5E4FCA}" srcOrd="3" destOrd="0" presId="urn:microsoft.com/office/officeart/2008/layout/RadialCluster"/>
    <dgm:cxn modelId="{FC009AC4-1EA6-424A-92FF-8A5DE802E1B6}" type="presParOf" srcId="{093324B8-ED85-4396-BAFF-4AB3D752CAFF}" destId="{2EA93F1C-5478-4A84-951C-10574A19C1C6}" srcOrd="4" destOrd="0" presId="urn:microsoft.com/office/officeart/2008/layout/RadialCluster"/>
    <dgm:cxn modelId="{6CC089EF-58DB-4A28-82B1-AA954828781E}" type="presParOf" srcId="{093324B8-ED85-4396-BAFF-4AB3D752CAFF}" destId="{E8A34F36-1852-49DB-9CA7-459793FB3CD8}" srcOrd="5" destOrd="0" presId="urn:microsoft.com/office/officeart/2008/layout/RadialCluster"/>
    <dgm:cxn modelId="{8FD0FD4C-E1A5-4C1F-89A6-190062A43A49}" type="presParOf" srcId="{093324B8-ED85-4396-BAFF-4AB3D752CAFF}" destId="{08E1CBBB-0649-407F-ABF8-942D1DADBEC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65266-1EDE-4F37-A185-A883B98E487A}">
      <dsp:nvSpPr>
        <dsp:cNvPr id="0" name=""/>
        <dsp:cNvSpPr/>
      </dsp:nvSpPr>
      <dsp:spPr>
        <a:xfrm>
          <a:off x="4103416" y="1643396"/>
          <a:ext cx="1774842" cy="1319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b="1" kern="1200" dirty="0" err="1" smtClean="0">
              <a:solidFill>
                <a:schemeClr val="bg1"/>
              </a:solidFill>
            </a:rPr>
            <a:t>Salafismus</a:t>
          </a:r>
          <a:endParaRPr lang="de-DE" sz="2600" b="1" kern="1200" dirty="0">
            <a:solidFill>
              <a:schemeClr val="bg1"/>
            </a:solidFill>
          </a:endParaRPr>
        </a:p>
      </dsp:txBody>
      <dsp:txXfrm>
        <a:off x="4167820" y="1707800"/>
        <a:ext cx="1646034" cy="1190521"/>
      </dsp:txXfrm>
    </dsp:sp>
    <dsp:sp modelId="{57B3AF7E-C571-4356-987C-D2F8EFE60DF9}">
      <dsp:nvSpPr>
        <dsp:cNvPr id="0" name=""/>
        <dsp:cNvSpPr/>
      </dsp:nvSpPr>
      <dsp:spPr>
        <a:xfrm rot="16191898">
          <a:off x="4788319" y="1442905"/>
          <a:ext cx="4009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098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03738-C15B-4B47-ABD0-15640AA7024C}">
      <dsp:nvSpPr>
        <dsp:cNvPr id="0" name=""/>
        <dsp:cNvSpPr/>
      </dsp:nvSpPr>
      <dsp:spPr>
        <a:xfrm>
          <a:off x="4054291" y="-3789"/>
          <a:ext cx="1865155" cy="1246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bg1"/>
              </a:solidFill>
            </a:rPr>
            <a:t>puristisch</a:t>
          </a:r>
          <a:endParaRPr lang="de-DE" sz="2400" b="1" kern="1200" dirty="0">
            <a:solidFill>
              <a:schemeClr val="bg1"/>
            </a:solidFill>
          </a:endParaRPr>
        </a:p>
      </dsp:txBody>
      <dsp:txXfrm>
        <a:off x="4115126" y="57046"/>
        <a:ext cx="1743485" cy="1124535"/>
      </dsp:txXfrm>
    </dsp:sp>
    <dsp:sp modelId="{6658ABEC-62EF-42D2-9042-4F471BD0BD40}">
      <dsp:nvSpPr>
        <dsp:cNvPr id="0" name=""/>
        <dsp:cNvSpPr/>
      </dsp:nvSpPr>
      <dsp:spPr>
        <a:xfrm rot="1589127">
          <a:off x="5867453" y="2791143"/>
          <a:ext cx="2059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90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00C31-A3BB-498F-81D7-A50BFF1F27B4}">
      <dsp:nvSpPr>
        <dsp:cNvPr id="0" name=""/>
        <dsp:cNvSpPr/>
      </dsp:nvSpPr>
      <dsp:spPr>
        <a:xfrm>
          <a:off x="6062549" y="2741822"/>
          <a:ext cx="2129912" cy="1251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bg1"/>
              </a:solidFill>
            </a:rPr>
            <a:t>politisch</a:t>
          </a:r>
          <a:endParaRPr lang="de-DE" sz="2400" b="1" kern="1200" dirty="0">
            <a:solidFill>
              <a:schemeClr val="bg1"/>
            </a:solidFill>
          </a:endParaRPr>
        </a:p>
      </dsp:txBody>
      <dsp:txXfrm>
        <a:off x="6123653" y="2802926"/>
        <a:ext cx="2007704" cy="1129519"/>
      </dsp:txXfrm>
    </dsp:sp>
    <dsp:sp modelId="{B04ECC01-428C-45A6-824B-7CCC1B467B41}">
      <dsp:nvSpPr>
        <dsp:cNvPr id="0" name=""/>
        <dsp:cNvSpPr/>
      </dsp:nvSpPr>
      <dsp:spPr>
        <a:xfrm rot="9090096">
          <a:off x="3938855" y="2826649"/>
          <a:ext cx="1751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17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3E68-B289-4265-BA12-A8AC8261B823}">
      <dsp:nvSpPr>
        <dsp:cNvPr id="0" name=""/>
        <dsp:cNvSpPr/>
      </dsp:nvSpPr>
      <dsp:spPr>
        <a:xfrm>
          <a:off x="1988877" y="2784699"/>
          <a:ext cx="1960590" cy="1231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err="1" smtClean="0">
              <a:solidFill>
                <a:schemeClr val="bg1"/>
              </a:solidFill>
            </a:rPr>
            <a:t>jihadistisch</a:t>
          </a:r>
          <a:endParaRPr lang="de-DE" sz="2800" b="1" kern="1200" dirty="0">
            <a:solidFill>
              <a:schemeClr val="bg1"/>
            </a:solidFill>
          </a:endParaRPr>
        </a:p>
      </dsp:txBody>
      <dsp:txXfrm>
        <a:off x="2049015" y="2844837"/>
        <a:ext cx="1840314" cy="1111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CDF7C-DD3E-45A1-B8E7-314334E833E1}">
      <dsp:nvSpPr>
        <dsp:cNvPr id="0" name=""/>
        <dsp:cNvSpPr/>
      </dsp:nvSpPr>
      <dsp:spPr>
        <a:xfrm>
          <a:off x="3323970" y="496972"/>
          <a:ext cx="3441313" cy="3441313"/>
        </a:xfrm>
        <a:prstGeom prst="blockArc">
          <a:avLst>
            <a:gd name="adj1" fmla="val 10798590"/>
            <a:gd name="adj2" fmla="val 16298449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F8E983-8DC3-410D-A6CC-3E89E59F186F}">
      <dsp:nvSpPr>
        <dsp:cNvPr id="0" name=""/>
        <dsp:cNvSpPr/>
      </dsp:nvSpPr>
      <dsp:spPr>
        <a:xfrm>
          <a:off x="3323971" y="497661"/>
          <a:ext cx="3441313" cy="3441313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8CAC04-F91F-47BA-A017-4D65565C2E31}">
      <dsp:nvSpPr>
        <dsp:cNvPr id="0" name=""/>
        <dsp:cNvSpPr/>
      </dsp:nvSpPr>
      <dsp:spPr>
        <a:xfrm>
          <a:off x="3323971" y="497661"/>
          <a:ext cx="3441313" cy="3441313"/>
        </a:xfrm>
        <a:prstGeom prst="blockArc">
          <a:avLst>
            <a:gd name="adj1" fmla="val 0"/>
            <a:gd name="adj2" fmla="val 54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9AA7E-B884-4DCC-98D1-AF04648B2841}">
      <dsp:nvSpPr>
        <dsp:cNvPr id="0" name=""/>
        <dsp:cNvSpPr/>
      </dsp:nvSpPr>
      <dsp:spPr>
        <a:xfrm>
          <a:off x="3323971" y="496972"/>
          <a:ext cx="3441313" cy="3441313"/>
        </a:xfrm>
        <a:prstGeom prst="blockArc">
          <a:avLst>
            <a:gd name="adj1" fmla="val 16298448"/>
            <a:gd name="adj2" fmla="val 141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6B76B-7E86-418F-8D90-A9E0969B9D6E}">
      <dsp:nvSpPr>
        <dsp:cNvPr id="0" name=""/>
        <dsp:cNvSpPr/>
      </dsp:nvSpPr>
      <dsp:spPr>
        <a:xfrm>
          <a:off x="4118290" y="1315897"/>
          <a:ext cx="1852675" cy="18048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bg1"/>
              </a:solidFill>
            </a:rPr>
            <a:t>Emotionale Bindung an die Gruppe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bg1"/>
              </a:solidFill>
            </a:rPr>
            <a:t>Indoktrination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bg1"/>
              </a:solidFill>
            </a:rPr>
            <a:t>Manifestation der Ideologie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 smtClean="0"/>
        </a:p>
      </dsp:txBody>
      <dsp:txXfrm>
        <a:off x="4389608" y="1580210"/>
        <a:ext cx="1310039" cy="1276215"/>
      </dsp:txXfrm>
    </dsp:sp>
    <dsp:sp modelId="{64338DA6-C9B7-4FA4-BA99-09BB7D94EFB1}">
      <dsp:nvSpPr>
        <dsp:cNvPr id="0" name=""/>
        <dsp:cNvSpPr/>
      </dsp:nvSpPr>
      <dsp:spPr>
        <a:xfrm>
          <a:off x="4358157" y="-103432"/>
          <a:ext cx="1469192" cy="12820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bg1"/>
              </a:solidFill>
            </a:rPr>
            <a:t>Isolierung von der Familie und dem sozialen Umfeld</a:t>
          </a:r>
          <a:endParaRPr lang="de-DE" sz="1400" b="1" kern="1200" dirty="0">
            <a:solidFill>
              <a:schemeClr val="bg1"/>
            </a:solidFill>
          </a:endParaRPr>
        </a:p>
      </dsp:txBody>
      <dsp:txXfrm>
        <a:off x="4573315" y="84315"/>
        <a:ext cx="1038876" cy="906522"/>
      </dsp:txXfrm>
    </dsp:sp>
    <dsp:sp modelId="{9807F67A-B8F5-4A31-8BA6-496D27C5C757}">
      <dsp:nvSpPr>
        <dsp:cNvPr id="0" name=""/>
        <dsp:cNvSpPr/>
      </dsp:nvSpPr>
      <dsp:spPr>
        <a:xfrm>
          <a:off x="6032556" y="1504871"/>
          <a:ext cx="1385627" cy="14268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bg1"/>
              </a:solidFill>
            </a:rPr>
            <a:t>Auslöschung der </a:t>
          </a:r>
          <a:r>
            <a:rPr lang="de-DE" sz="1400" b="1" kern="1200" dirty="0" err="1" smtClean="0">
              <a:solidFill>
                <a:schemeClr val="bg1"/>
              </a:solidFill>
            </a:rPr>
            <a:t>Individuali</a:t>
          </a:r>
          <a:r>
            <a:rPr lang="de-DE" sz="1400" b="1" kern="1200" dirty="0" smtClean="0">
              <a:solidFill>
                <a:schemeClr val="bg1"/>
              </a:solidFill>
            </a:rPr>
            <a:t>-tät</a:t>
          </a:r>
          <a:endParaRPr lang="de-DE" sz="1400" b="1" kern="1200" dirty="0">
            <a:solidFill>
              <a:schemeClr val="bg1"/>
            </a:solidFill>
          </a:endParaRPr>
        </a:p>
      </dsp:txBody>
      <dsp:txXfrm>
        <a:off x="6235476" y="1713835"/>
        <a:ext cx="979787" cy="1008966"/>
      </dsp:txXfrm>
    </dsp:sp>
    <dsp:sp modelId="{CE8E1AA1-9AA4-45B7-AB2C-59F5BDF94C64}">
      <dsp:nvSpPr>
        <dsp:cNvPr id="0" name=""/>
        <dsp:cNvSpPr/>
      </dsp:nvSpPr>
      <dsp:spPr>
        <a:xfrm>
          <a:off x="4295695" y="3219796"/>
          <a:ext cx="1497864" cy="13585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bg1"/>
              </a:solidFill>
            </a:rPr>
            <a:t>Verbunden-</a:t>
          </a:r>
          <a:r>
            <a:rPr lang="de-DE" sz="1400" b="1" kern="1200" dirty="0" err="1" smtClean="0">
              <a:solidFill>
                <a:schemeClr val="bg1"/>
              </a:solidFill>
            </a:rPr>
            <a:t>heit</a:t>
          </a:r>
          <a:r>
            <a:rPr lang="de-DE" sz="1400" b="1" kern="1200" dirty="0" smtClean="0">
              <a:solidFill>
                <a:schemeClr val="bg1"/>
              </a:solidFill>
            </a:rPr>
            <a:t> mit der radikalen Ideologie</a:t>
          </a:r>
          <a:endParaRPr lang="de-DE" sz="1400" b="1" kern="1200" dirty="0">
            <a:solidFill>
              <a:schemeClr val="bg1"/>
            </a:solidFill>
          </a:endParaRPr>
        </a:p>
      </dsp:txBody>
      <dsp:txXfrm>
        <a:off x="4515052" y="3418748"/>
        <a:ext cx="1059150" cy="960625"/>
      </dsp:txXfrm>
    </dsp:sp>
    <dsp:sp modelId="{7E4A9B24-E0E2-4304-BC19-78B96801C8FC}">
      <dsp:nvSpPr>
        <dsp:cNvPr id="0" name=""/>
        <dsp:cNvSpPr/>
      </dsp:nvSpPr>
      <dsp:spPr>
        <a:xfrm>
          <a:off x="2640215" y="1539192"/>
          <a:ext cx="1447339" cy="13582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bg1"/>
              </a:solidFill>
            </a:rPr>
            <a:t>Entmensch-</a:t>
          </a:r>
          <a:r>
            <a:rPr lang="de-DE" sz="1400" b="1" kern="1200" dirty="0" err="1" smtClean="0">
              <a:solidFill>
                <a:schemeClr val="bg1"/>
              </a:solidFill>
            </a:rPr>
            <a:t>lichung</a:t>
          </a:r>
          <a:r>
            <a:rPr lang="de-DE" sz="1400" b="1" kern="1200" dirty="0" smtClean="0">
              <a:solidFill>
                <a:schemeClr val="bg1"/>
              </a:solidFill>
            </a:rPr>
            <a:t>, die eigene und die zukünftiger Opfer</a:t>
          </a:r>
          <a:endParaRPr lang="de-DE" sz="1400" b="1" kern="1200" dirty="0">
            <a:solidFill>
              <a:schemeClr val="bg1"/>
            </a:solidFill>
          </a:endParaRPr>
        </a:p>
      </dsp:txBody>
      <dsp:txXfrm>
        <a:off x="2852173" y="1738103"/>
        <a:ext cx="1023423" cy="960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17A67-2E98-4A49-BF55-DE152B24F057}">
      <dsp:nvSpPr>
        <dsp:cNvPr id="0" name=""/>
        <dsp:cNvSpPr/>
      </dsp:nvSpPr>
      <dsp:spPr>
        <a:xfrm>
          <a:off x="4400101" y="1783081"/>
          <a:ext cx="1402768" cy="1574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bg1"/>
              </a:solidFill>
            </a:rPr>
            <a:t>Präventions-typen</a:t>
          </a:r>
          <a:endParaRPr lang="de-DE" sz="1600" kern="1200" dirty="0">
            <a:solidFill>
              <a:schemeClr val="bg1"/>
            </a:solidFill>
          </a:endParaRPr>
        </a:p>
      </dsp:txBody>
      <dsp:txXfrm>
        <a:off x="4468578" y="1851558"/>
        <a:ext cx="1265814" cy="1438018"/>
      </dsp:txXfrm>
    </dsp:sp>
    <dsp:sp modelId="{449EDEA1-20D5-4FC9-833E-64415709CE8F}">
      <dsp:nvSpPr>
        <dsp:cNvPr id="0" name=""/>
        <dsp:cNvSpPr/>
      </dsp:nvSpPr>
      <dsp:spPr>
        <a:xfrm rot="16115413">
          <a:off x="5033112" y="1735278"/>
          <a:ext cx="95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63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5CD43-5EC3-4479-9D91-467609FF2DD2}">
      <dsp:nvSpPr>
        <dsp:cNvPr id="0" name=""/>
        <dsp:cNvSpPr/>
      </dsp:nvSpPr>
      <dsp:spPr>
        <a:xfrm>
          <a:off x="3821503" y="168322"/>
          <a:ext cx="2479112" cy="1519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u="sng" kern="1200" dirty="0" smtClean="0">
              <a:solidFill>
                <a:schemeClr val="bg1"/>
              </a:solidFill>
            </a:rPr>
            <a:t>Primär: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none" kern="1200" dirty="0" smtClean="0">
              <a:solidFill>
                <a:schemeClr val="bg1"/>
              </a:solidFill>
            </a:rPr>
            <a:t>Offene Zielgruppe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none" kern="1200" dirty="0" smtClean="0">
              <a:solidFill>
                <a:schemeClr val="bg1"/>
              </a:solidFill>
            </a:rPr>
            <a:t>Allgemeines Vorgehen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none" kern="1200" dirty="0" smtClean="0">
              <a:solidFill>
                <a:schemeClr val="bg1"/>
              </a:solidFill>
            </a:rPr>
            <a:t>Ziele: Wissensvermittlung, Kompetenzentwicklung, </a:t>
          </a:r>
          <a:r>
            <a:rPr lang="de-DE" sz="1200" b="1" u="none" kern="1200" dirty="0" err="1" smtClean="0">
              <a:solidFill>
                <a:schemeClr val="bg1"/>
              </a:solidFill>
            </a:rPr>
            <a:t>Empowerment</a:t>
          </a:r>
          <a:r>
            <a:rPr lang="de-DE" sz="1200" b="1" u="none" kern="1200" dirty="0" smtClean="0">
              <a:solidFill>
                <a:schemeClr val="bg1"/>
              </a:solidFill>
            </a:rPr>
            <a:t>, Persönlichkeitsentwicklung</a:t>
          </a:r>
        </a:p>
      </dsp:txBody>
      <dsp:txXfrm>
        <a:off x="3895662" y="242481"/>
        <a:ext cx="2330794" cy="1370835"/>
      </dsp:txXfrm>
    </dsp:sp>
    <dsp:sp modelId="{CD5E425F-17D9-437B-A22D-523E3C5E4FCA}">
      <dsp:nvSpPr>
        <dsp:cNvPr id="0" name=""/>
        <dsp:cNvSpPr/>
      </dsp:nvSpPr>
      <dsp:spPr>
        <a:xfrm rot="2223519">
          <a:off x="5791382" y="3134499"/>
          <a:ext cx="1137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74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93F1C-5478-4A84-951C-10574A19C1C6}">
      <dsp:nvSpPr>
        <dsp:cNvPr id="0" name=""/>
        <dsp:cNvSpPr/>
      </dsp:nvSpPr>
      <dsp:spPr>
        <a:xfrm>
          <a:off x="5831256" y="3168773"/>
          <a:ext cx="2158189" cy="1535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u="sng" kern="1200" dirty="0" smtClean="0">
              <a:solidFill>
                <a:schemeClr val="bg1"/>
              </a:solidFill>
            </a:rPr>
            <a:t>Sekundär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none" kern="1200" dirty="0" smtClean="0">
              <a:solidFill>
                <a:schemeClr val="bg1"/>
              </a:solidFill>
            </a:rPr>
            <a:t>Risikogruppe: Vorgehen und Inhalte sind spezifischer und selektiver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none" kern="1200" dirty="0" smtClean="0">
              <a:solidFill>
                <a:schemeClr val="bg1"/>
              </a:solidFill>
            </a:rPr>
            <a:t>Identifikation von Auffälligkeiten und präventive Intervention</a:t>
          </a:r>
          <a:endParaRPr lang="de-DE" sz="1200" b="1" u="none" kern="1200" dirty="0">
            <a:solidFill>
              <a:schemeClr val="bg1"/>
            </a:solidFill>
          </a:endParaRPr>
        </a:p>
      </dsp:txBody>
      <dsp:txXfrm>
        <a:off x="5906216" y="3243733"/>
        <a:ext cx="2008269" cy="1385634"/>
      </dsp:txXfrm>
    </dsp:sp>
    <dsp:sp modelId="{E8A34F36-1852-49DB-9CA7-459793FB3CD8}">
      <dsp:nvSpPr>
        <dsp:cNvPr id="0" name=""/>
        <dsp:cNvSpPr/>
      </dsp:nvSpPr>
      <dsp:spPr>
        <a:xfrm rot="8677765">
          <a:off x="4272623" y="3109121"/>
          <a:ext cx="1404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43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1CBBB-0649-407F-ABF8-942D1DADBECE}">
      <dsp:nvSpPr>
        <dsp:cNvPr id="0" name=""/>
        <dsp:cNvSpPr/>
      </dsp:nvSpPr>
      <dsp:spPr>
        <a:xfrm>
          <a:off x="2068954" y="3141236"/>
          <a:ext cx="2216629" cy="15906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u="sng" kern="1200" dirty="0" smtClean="0">
              <a:solidFill>
                <a:schemeClr val="bg1"/>
              </a:solidFill>
            </a:rPr>
            <a:t>Tertiär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none" kern="1200" dirty="0" smtClean="0">
              <a:solidFill>
                <a:schemeClr val="bg1"/>
              </a:solidFill>
            </a:rPr>
            <a:t>Radikale/extremistische Jugendliche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none" kern="1200" dirty="0" smtClean="0">
              <a:solidFill>
                <a:schemeClr val="bg1"/>
              </a:solidFill>
            </a:rPr>
            <a:t>Hochspezifische Inhalte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none" kern="1200" dirty="0" smtClean="0">
              <a:solidFill>
                <a:schemeClr val="bg1"/>
              </a:solidFill>
            </a:rPr>
            <a:t>Distanzierung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none" kern="1200" dirty="0" err="1" smtClean="0">
              <a:solidFill>
                <a:schemeClr val="bg1"/>
              </a:solidFill>
            </a:rPr>
            <a:t>Deradikalisierung</a:t>
          </a:r>
          <a:endParaRPr lang="de-DE" sz="1200" b="1" u="none" kern="1200" dirty="0">
            <a:solidFill>
              <a:schemeClr val="bg1"/>
            </a:solidFill>
          </a:endParaRPr>
        </a:p>
      </dsp:txBody>
      <dsp:txXfrm>
        <a:off x="2146602" y="3218884"/>
        <a:ext cx="2061333" cy="1435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A6ECC-AB1F-401B-9639-C71E4E00A789}" type="datetimeFigureOut">
              <a:rPr lang="de-DE" smtClean="0"/>
              <a:t>01.06.2018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E6B5C-5308-417E-A34F-F6FC033463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13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2475" indent="-288925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7288" indent="-230188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0838" indent="-230188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4388" indent="-230188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15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87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59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131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B8662C-271D-4F2A-8A5F-36BC14B076F0}" type="slidenum">
              <a:rPr lang="de-DE" altLang="de-DE" sz="1200" smtClean="0">
                <a:solidFill>
                  <a:srgbClr val="000000"/>
                </a:solidFill>
              </a:rPr>
              <a:pPr/>
              <a:t>14</a:t>
            </a:fld>
            <a:endParaRPr lang="de-DE" altLang="de-DE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6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60A0-0BAA-4D80-B999-81C0E8FA15FA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7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22F1-3A28-4293-8533-E2B3420CFC98}" type="datetime1">
              <a:rPr lang="de-DE" smtClean="0"/>
              <a:pPr/>
              <a:t>01.06.2018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9E27-811D-46D0-9AA6-41149E32B43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0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0AA-B728-4C6A-A3BD-80C0A600E69C}" type="datetime1">
              <a:rPr lang="de-DE" smtClean="0"/>
              <a:pPr/>
              <a:t>01.06.2018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9E27-811D-46D0-9AA6-41149E32B4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8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6BB-B40F-4520-8604-2C5122F97B6E}" type="datetime1">
              <a:rPr lang="de-DE" smtClean="0"/>
              <a:pPr/>
              <a:t>01.06.2018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9E27-811D-46D0-9AA6-41149E32B4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26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BFD5-A085-4744-833A-548546A5B862}" type="datetime1">
              <a:rPr lang="de-DE" smtClean="0"/>
              <a:pPr/>
              <a:t>01.06.2018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9E27-811D-46D0-9AA6-41149E32B4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34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3D10-37BE-4FDD-B50E-9716C89AF845}" type="datetime1">
              <a:rPr lang="de-DE" smtClean="0"/>
              <a:pPr/>
              <a:t>01.06.2018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9E27-811D-46D0-9AA6-41149E32B43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96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D240-13F3-43D7-ACF6-A6554FB530AB}" type="datetime1">
              <a:rPr lang="de-DE" smtClean="0"/>
              <a:pPr/>
              <a:t>01.06.2018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9E27-811D-46D0-9AA6-41149E32B4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48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1C8B-3A5C-499A-B8F1-62660C1969AD}" type="datetime1">
              <a:rPr lang="de-DE" smtClean="0"/>
              <a:pPr/>
              <a:t>01.06.2018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9E27-811D-46D0-9AA6-41149E32B4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84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9DA-3001-4E3E-A82A-04EBF18BD8BB}" type="datetime1">
              <a:rPr lang="de-DE" smtClean="0"/>
              <a:pPr/>
              <a:t>01.06.2018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9E27-811D-46D0-9AA6-41149E32B4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13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FD5-8B30-4837-8086-5126B0E66673}" type="datetime1">
              <a:rPr lang="de-DE" smtClean="0"/>
              <a:pPr/>
              <a:t>01.06.2018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9E27-811D-46D0-9AA6-41149E32B4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9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DDBE5D-BE30-4D5A-9E47-B1A790E7CD70}" type="datetime1">
              <a:rPr lang="de-DE" smtClean="0"/>
              <a:pPr/>
              <a:t>01.06.2018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A9E27-811D-46D0-9AA6-41149E32B434}" type="slidenum">
              <a:rPr lang="de-DE" smtClean="0">
                <a:solidFill>
                  <a:srgbClr val="696464"/>
                </a:solidFill>
              </a:rPr>
              <a:pPr/>
              <a:t>‹Nr.›</a:t>
            </a:fld>
            <a:endParaRPr lang="de-DE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3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F3CD-CCE1-41A6-B2F8-F003B73A578B}" type="datetime1">
              <a:rPr lang="de-DE" smtClean="0"/>
              <a:pPr/>
              <a:t>01.06.2018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9E27-811D-46D0-9AA6-41149E32B4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70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DF2CE5-20FD-45C0-B240-6912A217BFF9}" type="datetime1">
              <a:rPr lang="de-DE" smtClean="0"/>
              <a:pPr/>
              <a:t>01.06.2018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EA9E27-811D-46D0-9AA6-41149E32B43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25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9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4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jpg"/><Relationship Id="rId7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gweiser-koeln.de/" TargetMode="External"/><Relationship Id="rId2" Type="http://schemas.openxmlformats.org/officeDocument/2006/relationships/hyperlink" Target="mailto:wegweiser@awo-koeln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6600" dirty="0" smtClean="0"/>
              <a:t>Das Phänomen gewaltbereiter </a:t>
            </a:r>
            <a:r>
              <a:rPr lang="de-DE" sz="6600" dirty="0" err="1" smtClean="0"/>
              <a:t>Salafismus</a:t>
            </a:r>
            <a:endParaRPr lang="de-DE" sz="6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Radikalisierung bei Jugendlichen und jungen Erwachsenen erkennen und vorbeugen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093597"/>
            <a:ext cx="5181917" cy="124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995" y="1021905"/>
            <a:ext cx="1594485" cy="111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28" y="5248657"/>
            <a:ext cx="3149693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Radikalisierungsursachen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 smtClean="0">
                <a:solidFill>
                  <a:srgbClr val="C00000"/>
                </a:solidFill>
              </a:rPr>
              <a:t>Radikalisierung ist immer ein Zusammenspiel mehrerer Faktoren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b="1" dirty="0" smtClean="0"/>
              <a:t>Jede Radikalisierung ist individuell ausgestaltet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de-DE" sz="2800" b="1" dirty="0" smtClean="0"/>
              <a:t>Auch wenn anfangs viele Faktoren zusammenkommen, müssen diese nicht zu einer Radikalisierung führen.</a:t>
            </a:r>
            <a:endParaRPr lang="de-DE" sz="2800" b="1" dirty="0"/>
          </a:p>
        </p:txBody>
      </p:sp>
      <p:pic>
        <p:nvPicPr>
          <p:cNvPr id="5" name="Bild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3" y="286628"/>
            <a:ext cx="938676" cy="6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Radikalisierungsursachen</a:t>
            </a:r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F3-1211-434E-94BA-B5B358026912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87" y="5638658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bg1">
                    <a:lumMod val="50000"/>
                  </a:schemeClr>
                </a:solidFill>
              </a:rPr>
              <a:t>Zwei Thesen für die Ursache von Radikalisierung</a:t>
            </a:r>
            <a:endParaRPr lang="de-DE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Scheitern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800" b="1" dirty="0"/>
              <a:t>„Wenn alle Entscheidungen im Leben ins Chaos führen oder nichts erreicht wird, werden Menschen entscheidungsmüde.“ </a:t>
            </a:r>
            <a:endParaRPr lang="de-DE" sz="2800" b="1" dirty="0" smtClean="0"/>
          </a:p>
          <a:p>
            <a:r>
              <a:rPr lang="de-DE" sz="1100" dirty="0" smtClean="0"/>
              <a:t>(</a:t>
            </a:r>
            <a:r>
              <a:rPr lang="de-DE" sz="1100" dirty="0"/>
              <a:t>http://www.focus.de/politik/ausland/islamischer-staat/berlin-frauen-beim-is-sie-verlassen-ihre-westliche-heimat-um-die-witwe-eines-maertyrers-zu-werden_id_5114939.html)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Die Überforderung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„[…] die Anti-autoritäre Erziehung mit starken Rechten für Kinder schuf einen Typus des „früherwachsenen“ aber häufig zugleich unreifen Jugendlichen. Diese Jugendlichen lassen sich leichter für starke Regeln und Autoritäten begeistern.“ </a:t>
            </a:r>
            <a:r>
              <a:rPr lang="de-DE" sz="1400" dirty="0" smtClean="0"/>
              <a:t>(</a:t>
            </a:r>
            <a:r>
              <a:rPr lang="de-DE" sz="1400" dirty="0" err="1" smtClean="0"/>
              <a:t>Khosrokhavar</a:t>
            </a:r>
            <a:r>
              <a:rPr lang="de-DE" sz="1400" dirty="0" smtClean="0"/>
              <a:t>, Radikalisierung, S.21, 2016)</a:t>
            </a:r>
            <a:endParaRPr lang="de-DE" sz="1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0" y="286603"/>
            <a:ext cx="938865" cy="6950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730" y="286603"/>
            <a:ext cx="3218967" cy="536494"/>
          </a:xfrm>
          <a:prstGeom prst="rect">
            <a:avLst/>
          </a:prstGeom>
        </p:spPr>
      </p:pic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900476" y="6459811"/>
            <a:ext cx="1312025" cy="365125"/>
          </a:xfrm>
        </p:spPr>
        <p:txBody>
          <a:bodyPr/>
          <a:lstStyle/>
          <a:p>
            <a:fld id="{EC81FDF3-1211-434E-94BA-B5B358026912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87" y="5638658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Primäre und sekundäre Radikalisierung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800" b="1" dirty="0" smtClean="0"/>
              <a:t>Sekundäre; stützt die These des Scheiterns</a:t>
            </a:r>
            <a:endParaRPr lang="de-DE" sz="1800" b="1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Primär ist eine kriminelle Karriere, </a:t>
            </a:r>
            <a:r>
              <a:rPr lang="de-DE" sz="2400" b="1" dirty="0" smtClean="0"/>
              <a:t>evtl. </a:t>
            </a:r>
            <a:r>
              <a:rPr lang="de-DE" sz="2400" b="1" dirty="0" smtClean="0"/>
              <a:t>JVA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sz="2400" b="1" dirty="0" smtClean="0"/>
              <a:t>Unreflektierte Übernahme von Parolen und opportunistische Moral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Soziale Bindungen eher schwach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Hemmschwelle zur Gewalt niedrig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Gefühl der Berechtigung</a:t>
            </a:r>
            <a:endParaRPr lang="de-DE" sz="2400" b="1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z="1800" b="1" dirty="0" smtClean="0"/>
              <a:t>Primäre: stützt die </a:t>
            </a:r>
            <a:r>
              <a:rPr lang="de-DE" sz="1800" b="1" dirty="0" err="1" smtClean="0"/>
              <a:t>these</a:t>
            </a:r>
            <a:r>
              <a:rPr lang="de-DE" sz="1800" b="1" dirty="0" smtClean="0"/>
              <a:t> der </a:t>
            </a:r>
            <a:r>
              <a:rPr lang="de-DE" sz="1800" b="1" dirty="0" err="1" smtClean="0"/>
              <a:t>überforderung</a:t>
            </a:r>
            <a:endParaRPr lang="de-DE" sz="1800" b="1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Primär ist die Sinnsuche in der Adoleszenz oder einer Krise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Klare Strukturen, Normen und Werte sind sehr wichtig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Soziale Bindungen stark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Hemmschwelle zur Gewalt hoch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Gefühl der Verpflichtung</a:t>
            </a:r>
            <a:endParaRPr lang="de-DE" sz="24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97" y="286602"/>
            <a:ext cx="938865" cy="695004"/>
          </a:xfrm>
          <a:prstGeom prst="rect">
            <a:avLst/>
          </a:prstGeom>
        </p:spPr>
      </p:pic>
      <p:pic>
        <p:nvPicPr>
          <p:cNvPr id="10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900476" y="6459811"/>
            <a:ext cx="1312025" cy="365125"/>
          </a:xfrm>
        </p:spPr>
        <p:txBody>
          <a:bodyPr/>
          <a:lstStyle/>
          <a:p>
            <a:fld id="{EC81FDF3-1211-434E-94BA-B5B358026912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45" y="5684391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Indikatoren für eine Radikalisierung 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Push-Faktoren</a:t>
            </a:r>
            <a:endParaRPr lang="de-DE" b="1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b="1" dirty="0" smtClean="0"/>
              <a:t>Gefühl der sozialen und/oder kulturellen Isolation – Identitätsfrage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b="1" dirty="0" smtClean="0"/>
              <a:t>Gefühlte Bedrohung aller Muslime weltweit, das Opfer-Narrativ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b="1" dirty="0" smtClean="0"/>
              <a:t>Heldentum und Idealisierung des Märtyrertums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b="1" dirty="0" smtClean="0"/>
              <a:t>Psychosoziale Faktoren, Einfluss der Peergroup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b="1" dirty="0" err="1" smtClean="0"/>
              <a:t>Salafismus</a:t>
            </a:r>
            <a:r>
              <a:rPr lang="de-DE" b="1" dirty="0" smtClean="0"/>
              <a:t> als Jugendkultur – Entwicklung einer Subkultur</a:t>
            </a:r>
            <a:endParaRPr lang="de-DE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b="1" dirty="0" smtClean="0"/>
              <a:t>Pull-Faktoren</a:t>
            </a:r>
            <a:endParaRPr lang="de-DE" b="1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b="1" dirty="0" smtClean="0"/>
              <a:t>Teilhabe am Aufbau des Kalifats –                      Die Auswanderung als religiöse Pflicht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b="1" dirty="0" smtClean="0"/>
              <a:t>Mitglied einer Elite zu sein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b="1" dirty="0" smtClean="0"/>
              <a:t>Eine schnellere und einfachere Karriere</a:t>
            </a:r>
            <a:endParaRPr lang="de-DE" b="1" dirty="0"/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b="1" dirty="0" smtClean="0"/>
              <a:t>„Soziale Wärme“ durch die Schwesternschaft/Bruderschaft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b="1" dirty="0" smtClean="0"/>
              <a:t>Postfeminismus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b="1" dirty="0" smtClean="0"/>
              <a:t>IS als Utopia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b="1" dirty="0" smtClean="0"/>
              <a:t>Intellektuelle Einfachheit</a:t>
            </a:r>
            <a:endParaRPr lang="de-DE" b="1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97" y="286602"/>
            <a:ext cx="938865" cy="695004"/>
          </a:xfrm>
          <a:prstGeom prst="rect">
            <a:avLst/>
          </a:prstGeom>
        </p:spPr>
      </p:pic>
      <p:pic>
        <p:nvPicPr>
          <p:cNvPr id="10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F3-1211-434E-94BA-B5B358026912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123" y="5785273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b="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Radikalisierungsmerkmale</a:t>
            </a:r>
          </a:p>
        </p:txBody>
      </p:sp>
      <p:sp>
        <p:nvSpPr>
          <p:cNvPr id="1024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 dirty="0" smtClean="0">
                <a:ea typeface="ＭＳ Ｐゴシック" panose="020B0600070205080204" pitchFamily="34" charset="-128"/>
              </a:rPr>
              <a:t>Veränderung des Erscheinungsbildes</a:t>
            </a:r>
          </a:p>
          <a:p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1024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altLang="de-DE" b="1" dirty="0">
                <a:ea typeface="ＭＳ Ｐゴシック" panose="020B0600070205080204" pitchFamily="34" charset="-128"/>
              </a:rPr>
              <a:t>Tragen vermeintlich islamischer Kleidung: </a:t>
            </a:r>
            <a:r>
              <a:rPr lang="de-DE" altLang="de-DE" b="1" dirty="0" smtClean="0">
                <a:ea typeface="ＭＳ Ｐゴシック" panose="020B0600070205080204" pitchFamily="34" charset="-128"/>
              </a:rPr>
              <a:t>   </a:t>
            </a:r>
            <a:r>
              <a:rPr lang="de-DE" altLang="de-DE" b="1" dirty="0" err="1" smtClean="0">
                <a:ea typeface="ＭＳ Ｐゴシック" panose="020B0600070205080204" pitchFamily="34" charset="-128"/>
              </a:rPr>
              <a:t>Khimar</a:t>
            </a:r>
            <a:r>
              <a:rPr lang="de-DE" altLang="de-DE" b="1" dirty="0">
                <a:ea typeface="ＭＳ Ｐゴシック" panose="020B0600070205080204" pitchFamily="34" charset="-128"/>
              </a:rPr>
              <a:t>, </a:t>
            </a:r>
            <a:r>
              <a:rPr lang="de-DE" altLang="de-DE" b="1" dirty="0" err="1">
                <a:ea typeface="ＭＳ Ｐゴシック" panose="020B0600070205080204" pitchFamily="34" charset="-128"/>
              </a:rPr>
              <a:t>Niqab</a:t>
            </a:r>
            <a:r>
              <a:rPr lang="de-DE" altLang="de-DE" b="1" dirty="0">
                <a:ea typeface="ＭＳ Ｐゴシック" panose="020B0600070205080204" pitchFamily="34" charset="-128"/>
              </a:rPr>
              <a:t>, </a:t>
            </a:r>
            <a:r>
              <a:rPr lang="de-DE" altLang="de-DE" b="1" dirty="0" err="1">
                <a:ea typeface="ＭＳ Ｐゴシック" panose="020B0600070205080204" pitchFamily="34" charset="-128"/>
              </a:rPr>
              <a:t>Salwar</a:t>
            </a:r>
            <a:r>
              <a:rPr lang="de-DE" altLang="de-DE" b="1" dirty="0"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ea typeface="ＭＳ Ｐゴシック" panose="020B0600070205080204" pitchFamily="34" charset="-128"/>
              </a:rPr>
              <a:t>wa</a:t>
            </a:r>
            <a:r>
              <a:rPr lang="de-DE" altLang="de-DE" b="1" dirty="0"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 smtClean="0">
                <a:ea typeface="ＭＳ Ｐゴシック" panose="020B0600070205080204" pitchFamily="34" charset="-128"/>
              </a:rPr>
              <a:t>Kameez</a:t>
            </a:r>
            <a:r>
              <a:rPr lang="de-DE" altLang="de-DE" b="1" dirty="0" smtClean="0">
                <a:ea typeface="ＭＳ Ｐゴシック" panose="020B0600070205080204" pitchFamily="34" charset="-128"/>
              </a:rPr>
              <a:t>, eigene Labels</a:t>
            </a:r>
            <a:endParaRPr lang="de-DE" altLang="de-DE" b="1" dirty="0">
              <a:ea typeface="ＭＳ Ｐゴシック" panose="020B0600070205080204" pitchFamily="34" charset="-128"/>
            </a:endParaRP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altLang="de-DE" b="1" dirty="0">
                <a:ea typeface="ＭＳ Ｐゴシック" panose="020B0600070205080204" pitchFamily="34" charset="-128"/>
              </a:rPr>
              <a:t>Bei Männern der „Bart“, bei Frauen der Verzicht auf Make-up in der Öffentlichkeit, Parfüm, „lauten“ Schuhen…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altLang="de-DE" b="1" dirty="0">
                <a:ea typeface="ＭＳ Ｐゴシック" panose="020B0600070205080204" pitchFamily="34" charset="-128"/>
              </a:rPr>
              <a:t>Neuer „islamischer“ </a:t>
            </a:r>
            <a:r>
              <a:rPr lang="de-DE" altLang="de-DE" b="1" dirty="0" smtClean="0">
                <a:ea typeface="ＭＳ Ｐゴシック" panose="020B0600070205080204" pitchFamily="34" charset="-128"/>
              </a:rPr>
              <a:t>Name, </a:t>
            </a:r>
            <a:r>
              <a:rPr lang="de-DE" altLang="de-DE" b="1" i="1" dirty="0" err="1" smtClean="0">
                <a:ea typeface="ＭＳ Ｐゴシック" panose="020B0600070205080204" pitchFamily="34" charset="-128"/>
              </a:rPr>
              <a:t>Kunya</a:t>
            </a:r>
            <a:r>
              <a:rPr lang="de-DE" altLang="de-DE" b="1" dirty="0" smtClean="0">
                <a:ea typeface="ＭＳ Ｐゴシック" panose="020B0600070205080204" pitchFamily="34" charset="-128"/>
              </a:rPr>
              <a:t>: z.B. Abu Hamza Vater von Hamza. Die </a:t>
            </a:r>
            <a:r>
              <a:rPr lang="de-DE" altLang="de-DE" b="1" dirty="0" err="1" smtClean="0">
                <a:ea typeface="ＭＳ Ｐゴシック" panose="020B0600070205080204" pitchFamily="34" charset="-128"/>
              </a:rPr>
              <a:t>Kunya</a:t>
            </a:r>
            <a:r>
              <a:rPr lang="de-DE" altLang="de-DE" b="1" dirty="0" smtClean="0">
                <a:ea typeface="ＭＳ Ｐゴシック" panose="020B0600070205080204" pitchFamily="34" charset="-128"/>
              </a:rPr>
              <a:t> von Pierre Vogel. Bei Frauen </a:t>
            </a:r>
            <a:r>
              <a:rPr lang="de-DE" altLang="de-DE" b="1" dirty="0" err="1" smtClean="0">
                <a:ea typeface="ＭＳ Ｐゴシック" panose="020B0600070205080204" pitchFamily="34" charset="-128"/>
              </a:rPr>
              <a:t>Umm</a:t>
            </a:r>
            <a:r>
              <a:rPr lang="de-DE" altLang="de-DE" b="1" dirty="0" smtClean="0">
                <a:ea typeface="ＭＳ Ｐゴシック" panose="020B0600070205080204" pitchFamily="34" charset="-128"/>
              </a:rPr>
              <a:t> Hamza Mutter von…</a:t>
            </a:r>
            <a:endParaRPr lang="de-DE" altLang="de-DE" b="1" dirty="0">
              <a:ea typeface="ＭＳ Ｐゴシック" panose="020B0600070205080204" pitchFamily="34" charset="-128"/>
            </a:endParaRPr>
          </a:p>
          <a:p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1024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altLang="de-DE" b="1" dirty="0" smtClean="0">
                <a:ea typeface="ＭＳ Ｐゴシック" panose="020B0600070205080204" pitchFamily="34" charset="-128"/>
              </a:rPr>
              <a:t>Ideologisierung</a:t>
            </a:r>
          </a:p>
          <a:p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79388" indent="-179388">
              <a:buFont typeface="Wingdings" panose="05000000000000000000" pitchFamily="2" charset="2"/>
              <a:buChar char="Ø"/>
              <a:defRPr/>
            </a:pPr>
            <a:r>
              <a:rPr lang="de-DE" b="1" dirty="0"/>
              <a:t>Ablehnung der freiheitlich demokratischen Grundwerte</a:t>
            </a:r>
          </a:p>
          <a:p>
            <a:pPr marL="179388" indent="-179388">
              <a:buFont typeface="Wingdings" panose="05000000000000000000" pitchFamily="2" charset="2"/>
              <a:buChar char="Ø"/>
              <a:defRPr/>
            </a:pPr>
            <a:r>
              <a:rPr lang="de-DE" b="1" dirty="0"/>
              <a:t>Dualistisches Weltbild</a:t>
            </a:r>
          </a:p>
          <a:p>
            <a:pPr marL="179388" indent="-179388">
              <a:buFont typeface="Wingdings" panose="05000000000000000000" pitchFamily="2" charset="2"/>
              <a:buChar char="Ø"/>
              <a:defRPr/>
            </a:pPr>
            <a:r>
              <a:rPr lang="de-DE" b="1" dirty="0"/>
              <a:t>Abwertung anderer</a:t>
            </a:r>
          </a:p>
          <a:p>
            <a:pPr marL="179388" indent="-179388">
              <a:buFont typeface="Wingdings" panose="05000000000000000000" pitchFamily="2" charset="2"/>
              <a:buChar char="Ø"/>
              <a:defRPr/>
            </a:pPr>
            <a:r>
              <a:rPr lang="de-DE" b="1" dirty="0"/>
              <a:t>Freies und kritisches Denken wird abgelehnt</a:t>
            </a:r>
          </a:p>
          <a:p>
            <a:pPr marL="179388" indent="-179388">
              <a:buFont typeface="Wingdings" panose="05000000000000000000" pitchFamily="2" charset="2"/>
              <a:buChar char="Ø"/>
              <a:defRPr/>
            </a:pPr>
            <a:r>
              <a:rPr lang="de-DE" b="1" dirty="0" smtClean="0"/>
              <a:t>Missionierungsversuche</a:t>
            </a:r>
          </a:p>
          <a:p>
            <a:pPr marL="179388" indent="-179388">
              <a:buFont typeface="Wingdings" panose="05000000000000000000" pitchFamily="2" charset="2"/>
              <a:buChar char="Ø"/>
              <a:defRPr/>
            </a:pPr>
            <a:r>
              <a:rPr lang="de-DE" b="1" dirty="0" err="1" smtClean="0"/>
              <a:t>Takfirismus</a:t>
            </a:r>
            <a:endParaRPr lang="de-DE" b="1" dirty="0"/>
          </a:p>
          <a:p>
            <a:pPr>
              <a:defRPr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97" y="286602"/>
            <a:ext cx="938865" cy="695004"/>
          </a:xfrm>
          <a:prstGeom prst="rect">
            <a:avLst/>
          </a:prstGeom>
        </p:spPr>
      </p:pic>
      <p:pic>
        <p:nvPicPr>
          <p:cNvPr id="11" name="Bild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9900476" y="6459811"/>
            <a:ext cx="1312025" cy="365125"/>
          </a:xfrm>
        </p:spPr>
        <p:txBody>
          <a:bodyPr/>
          <a:lstStyle/>
          <a:p>
            <a:fld id="{EC81FDF3-1211-434E-94BA-B5B358026912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123" y="5785273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bg1">
                    <a:lumMod val="50000"/>
                  </a:schemeClr>
                </a:solidFill>
              </a:rPr>
              <a:t>Extremistischer </a:t>
            </a:r>
            <a:r>
              <a:rPr lang="de-DE" sz="3600" dirty="0" err="1" smtClean="0">
                <a:solidFill>
                  <a:schemeClr val="bg1">
                    <a:lumMod val="50000"/>
                  </a:schemeClr>
                </a:solidFill>
              </a:rPr>
              <a:t>Salafismus</a:t>
            </a:r>
            <a:r>
              <a:rPr lang="de-DE" sz="3600" dirty="0" smtClean="0">
                <a:solidFill>
                  <a:schemeClr val="bg1">
                    <a:lumMod val="50000"/>
                  </a:schemeClr>
                </a:solidFill>
              </a:rPr>
              <a:t> fokussiert sich auf vier Bereiche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sz="2400" b="1" dirty="0" smtClean="0"/>
              <a:t>Missionierung</a:t>
            </a:r>
            <a:r>
              <a:rPr lang="de-DE" sz="2400" dirty="0" smtClean="0"/>
              <a:t>: Verteilaktionen, Wohnungs-Dawa, Missionierung über Webseiten. Ziel: Personen an das Netzwerk heranzuführen, ohne im Vorhinein als extremistisch zu erscheinen.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sz="2400" b="1" dirty="0" smtClean="0"/>
              <a:t>Hilfsorganisationen</a:t>
            </a:r>
            <a:r>
              <a:rPr lang="de-DE" sz="2400" dirty="0" smtClean="0"/>
              <a:t>: Benefizveranstaltungen für Syrien, Somalia – „Humanitäres Label“. Die Spenden werden zum Teil gezielt an </a:t>
            </a:r>
            <a:r>
              <a:rPr lang="de-DE" sz="2400" dirty="0" err="1" smtClean="0"/>
              <a:t>salafistische</a:t>
            </a:r>
            <a:r>
              <a:rPr lang="de-DE" sz="2400" dirty="0" smtClean="0"/>
              <a:t> Organisationen in Syrien weitergeleitet.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sz="2400" b="1" dirty="0" smtClean="0"/>
              <a:t>Gefangenenhilfe</a:t>
            </a:r>
            <a:r>
              <a:rPr lang="de-DE" sz="2400" dirty="0" smtClean="0"/>
              <a:t>: Betreuung von Gefangenen der </a:t>
            </a:r>
            <a:r>
              <a:rPr lang="de-DE" sz="2400" dirty="0" err="1" smtClean="0"/>
              <a:t>salafistischen</a:t>
            </a:r>
            <a:r>
              <a:rPr lang="de-DE" sz="2400" dirty="0" smtClean="0"/>
              <a:t> Szene; Spektrum von Besuchen der Prozesse bis hin zu „Erbauungsbriefen“. Ziel ist es Reue zu verhindern und einen Resozialisierungsprozess zu unterbinden.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sz="2400" b="1" dirty="0" err="1" smtClean="0"/>
              <a:t>Jihadismus</a:t>
            </a:r>
            <a:r>
              <a:rPr lang="de-DE" sz="2400" b="1" dirty="0" smtClean="0"/>
              <a:t>, das digitale Kalifat</a:t>
            </a:r>
            <a:r>
              <a:rPr lang="de-DE" sz="2400" dirty="0" smtClean="0"/>
              <a:t>: Anschläge auch in Deutschland.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37" y="75992"/>
            <a:ext cx="938865" cy="695004"/>
          </a:xfrm>
          <a:prstGeom prst="rect">
            <a:avLst/>
          </a:prstGeom>
        </p:spPr>
      </p:pic>
      <p:pic>
        <p:nvPicPr>
          <p:cNvPr id="5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203041"/>
            <a:ext cx="2990851" cy="5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900476" y="6459811"/>
            <a:ext cx="1312025" cy="365125"/>
          </a:xfrm>
        </p:spPr>
        <p:txBody>
          <a:bodyPr/>
          <a:lstStyle/>
          <a:p>
            <a:fld id="{EC81FDF3-1211-434E-94BA-B5B358026912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123" y="5785273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Akteure in NRW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1420" y="1846263"/>
            <a:ext cx="5949485" cy="40227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64" y="286604"/>
            <a:ext cx="938865" cy="69500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203041"/>
            <a:ext cx="2990851" cy="5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123" y="5785273"/>
            <a:ext cx="2456693" cy="35052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034" y="5123301"/>
            <a:ext cx="1115665" cy="111566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297334" y="4301066"/>
            <a:ext cx="125306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Verboten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7F7C-CABC-45EC-A61F-D299EF77DCC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Hilfsorganisationen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humanitäre </a:t>
            </a:r>
            <a:r>
              <a:rPr lang="de-DE" dirty="0" err="1" smtClean="0"/>
              <a:t>label</a:t>
            </a:r>
            <a:r>
              <a:rPr lang="de-DE" dirty="0" smtClean="0"/>
              <a:t> der </a:t>
            </a:r>
            <a:r>
              <a:rPr lang="de-DE" dirty="0" err="1" smtClean="0"/>
              <a:t>szene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7F7C-CABC-45EC-A61F-D299EF77DCC7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33" y="539929"/>
            <a:ext cx="938865" cy="695004"/>
          </a:xfrm>
          <a:prstGeom prst="rect">
            <a:avLst/>
          </a:prstGeom>
        </p:spPr>
      </p:pic>
      <p:pic>
        <p:nvPicPr>
          <p:cNvPr id="8" name="Bild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631" y="403344"/>
            <a:ext cx="2990851" cy="5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23" y="5724144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Hilfsorganisationen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F3-1211-434E-94BA-B5B358026912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03" y="1837299"/>
            <a:ext cx="2626879" cy="295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93794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724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31" y="1963272"/>
            <a:ext cx="2115484" cy="268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664" y="286604"/>
            <a:ext cx="938865" cy="695004"/>
          </a:xfrm>
          <a:prstGeom prst="rect">
            <a:avLst/>
          </a:prstGeom>
        </p:spPr>
      </p:pic>
      <p:pic>
        <p:nvPicPr>
          <p:cNvPr id="10" name="Bild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87" y="5638658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Ansaar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International e.V.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Gründung 2012 in Düsseldorf, Vorsitzender ist ein Herr Abdul Rahman Kaiser, eigentlich Joel Kayser. Derzeit bekanntestes Gesicht ist der Fußballer Anis Ben </a:t>
            </a:r>
            <a:r>
              <a:rPr lang="de-DE" b="1" dirty="0" err="1" smtClean="0"/>
              <a:t>Hatira</a:t>
            </a:r>
            <a:endParaRPr lang="de-DE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i="1" dirty="0" err="1" smtClean="0"/>
              <a:t>Ansaar</a:t>
            </a:r>
            <a:r>
              <a:rPr lang="de-DE" b="1" dirty="0" smtClean="0"/>
              <a:t> ist Arabisch und bedeutet übersetzt Helfer</a:t>
            </a:r>
            <a:endParaRPr lang="de-DE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Versteht sich selbst als Hilfsbund für das In- und Ausland mit vielen lokalen Teams</a:t>
            </a:r>
          </a:p>
          <a:p>
            <a:pPr marL="179388" indent="-179388">
              <a:buFont typeface="Wingdings" panose="05000000000000000000" pitchFamily="2" charset="2"/>
              <a:buChar char="Ø"/>
              <a:tabLst>
                <a:tab pos="179388" algn="l"/>
              </a:tabLst>
            </a:pPr>
            <a:r>
              <a:rPr lang="de-DE" b="1" dirty="0" smtClean="0"/>
              <a:t>Ziele: „</a:t>
            </a:r>
            <a:r>
              <a:rPr lang="de-DE" b="1" dirty="0"/>
              <a:t>Wir bauen Schulen, Krankenhäuser, Waisenhäuser, Witwen-Heime, Moscheen, Brücken, Luftschutzbunker für Bürger in Kriegsgebieten, </a:t>
            </a:r>
            <a:r>
              <a:rPr lang="de-DE" b="1" dirty="0" err="1"/>
              <a:t>Qur’an</a:t>
            </a:r>
            <a:r>
              <a:rPr lang="de-DE" b="1" dirty="0"/>
              <a:t> Schulen, Brunnen, </a:t>
            </a:r>
            <a:r>
              <a:rPr lang="de-DE" b="1" dirty="0" smtClean="0"/>
              <a:t>Klär-, Osmose- </a:t>
            </a:r>
            <a:r>
              <a:rPr lang="de-DE" b="1" dirty="0"/>
              <a:t>und Umkehranlagen sowie Wasserspeichersysteme (</a:t>
            </a:r>
            <a:r>
              <a:rPr lang="de-DE" b="1" dirty="0" err="1"/>
              <a:t>Barkad</a:t>
            </a:r>
            <a:r>
              <a:rPr lang="de-DE" b="1" dirty="0" smtClean="0"/>
              <a:t>)“(</a:t>
            </a:r>
            <a:r>
              <a:rPr lang="de-DE" sz="1050" dirty="0" smtClean="0"/>
              <a:t>http</a:t>
            </a:r>
            <a:r>
              <a:rPr lang="de-DE" sz="1050" dirty="0"/>
              <a:t>://ansaar.de/ueber-uns/)</a:t>
            </a:r>
          </a:p>
          <a:p>
            <a:pPr marL="179388" indent="-179388">
              <a:buFont typeface="Wingdings" panose="05000000000000000000" pitchFamily="2" charset="2"/>
              <a:buChar char="Ø"/>
              <a:tabLst>
                <a:tab pos="179388" algn="l"/>
              </a:tabLst>
            </a:pPr>
            <a:r>
              <a:rPr lang="de-DE" b="1" dirty="0" smtClean="0"/>
              <a:t>Laut Verfassungsschutz gilt der Verein als „fest mit der </a:t>
            </a:r>
            <a:r>
              <a:rPr lang="de-DE" b="1" dirty="0" err="1" smtClean="0"/>
              <a:t>salafistischen</a:t>
            </a:r>
            <a:r>
              <a:rPr lang="de-DE" b="1" dirty="0" smtClean="0"/>
              <a:t> Szene verbunden“ </a:t>
            </a:r>
            <a:r>
              <a:rPr lang="de-DE" sz="1050" dirty="0"/>
              <a:t>(http://</a:t>
            </a:r>
            <a:r>
              <a:rPr lang="de-DE" sz="1050" dirty="0" smtClean="0"/>
              <a:t>www.mik.nrw.de/fileadmin/user_upload/Redakteure/Verfassungsschutz/Dokumente/VS-Berichte/Verfassungsschutzbericht_2015.pdf)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F3-1211-434E-94BA-B5B358026912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64" y="286604"/>
            <a:ext cx="938865" cy="69500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323" y="5693833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Die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Salafiyya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-Bewegung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3525" indent="-263525">
              <a:buFont typeface="Wingdings" panose="05000000000000000000" pitchFamily="2" charset="2"/>
              <a:buChar char="Ø"/>
            </a:pPr>
            <a:r>
              <a:rPr lang="de-DE" sz="2800" b="1" dirty="0" smtClean="0"/>
              <a:t>Eine ultrakonservative Bewegung innerhalb des sunnitischen Islams, eine Teilströmung des politischen Islams.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de-DE" sz="2800" b="1" dirty="0" smtClean="0"/>
              <a:t>As-</a:t>
            </a:r>
            <a:r>
              <a:rPr lang="de-DE" sz="2800" b="1" dirty="0" err="1" smtClean="0"/>
              <a:t>Salaf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as</a:t>
            </a:r>
            <a:r>
              <a:rPr lang="de-DE" sz="2800" b="1" dirty="0" smtClean="0"/>
              <a:t>-Salih, die ehrwürdigen, rechtschaffenen Vorfahren; die ersten drei Generationen der Muslime.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de-DE" sz="2800" b="1" dirty="0" err="1" smtClean="0"/>
              <a:t>Wahabiyya</a:t>
            </a:r>
            <a:r>
              <a:rPr lang="de-DE" sz="2800" b="1" dirty="0" smtClean="0"/>
              <a:t> wird als Teil der </a:t>
            </a:r>
            <a:r>
              <a:rPr lang="de-DE" sz="2800" b="1" dirty="0" err="1" smtClean="0"/>
              <a:t>Salafiyya</a:t>
            </a:r>
            <a:r>
              <a:rPr lang="de-DE" sz="2800" b="1" dirty="0" smtClean="0"/>
              <a:t>-Bewegung gezählt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de-DE" sz="2800" b="1" dirty="0" smtClean="0"/>
              <a:t>Rückbesinnung auf die Altvorderen und die Quellen des Islams sowie eine wortgetreue Auslegung von Koran und Sunna (Prophetentradition) sind die Leitpunkte der Ideologie</a:t>
            </a:r>
            <a:endParaRPr lang="de-DE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F3-1211-434E-94BA-B5B358026912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97" y="286602"/>
            <a:ext cx="938865" cy="69500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87" y="5638658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Gefangenenhilfe: Bernhard Falk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23" y="1748120"/>
            <a:ext cx="4894729" cy="381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52" y="1748119"/>
            <a:ext cx="4996927" cy="36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023" y="345195"/>
            <a:ext cx="938865" cy="695004"/>
          </a:xfrm>
          <a:prstGeom prst="rect">
            <a:avLst/>
          </a:prstGeom>
        </p:spPr>
      </p:pic>
      <p:pic>
        <p:nvPicPr>
          <p:cNvPr id="7" name="Bil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404665"/>
            <a:ext cx="29908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900476" y="6459811"/>
            <a:ext cx="1312025" cy="365125"/>
          </a:xfrm>
        </p:spPr>
        <p:txBody>
          <a:bodyPr/>
          <a:lstStyle/>
          <a:p>
            <a:fld id="{EC81FDF3-1211-434E-94BA-B5B358026912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466335" y="5773722"/>
            <a:ext cx="4808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prstClr val="black"/>
                </a:solidFill>
              </a:rPr>
              <a:t>Spendenaufruf auf Facebook für seine Hilfsorganisation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516129" y="5685989"/>
            <a:ext cx="483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prstClr val="black"/>
                </a:solidFill>
              </a:rPr>
              <a:t>Vor einem Gericht mit dem szenentypischen Zeigefinger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51" y="5942999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Das digitale Kalifat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Jihad 3.0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76" y="5316072"/>
            <a:ext cx="2456693" cy="5454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02" y="1125125"/>
            <a:ext cx="938865" cy="695004"/>
          </a:xfrm>
          <a:prstGeom prst="rect">
            <a:avLst/>
          </a:prstGeom>
        </p:spPr>
      </p:pic>
      <p:pic>
        <p:nvPicPr>
          <p:cNvPr id="9" name="Bild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64" y="1010038"/>
            <a:ext cx="29908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Funktionen des Cyber-Jihads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1463" indent="-271463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sz="2400" b="1" dirty="0" smtClean="0"/>
              <a:t>1. Kommunikations- und Steuerungsinstrument</a:t>
            </a:r>
          </a:p>
          <a:p>
            <a:pPr marL="271463" indent="-271463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sz="2400" b="1" dirty="0" smtClean="0"/>
              <a:t>2. Propagandainstrument: Videos und </a:t>
            </a:r>
            <a:r>
              <a:rPr lang="de-DE" sz="2400" b="1" dirty="0" err="1" smtClean="0"/>
              <a:t>Nashids</a:t>
            </a:r>
            <a:r>
              <a:rPr lang="de-DE" sz="2400" b="1" dirty="0" smtClean="0"/>
              <a:t>, Online-Publikationen, Hagiographien von Märtyrern und theologische und moralische Legitimation von </a:t>
            </a:r>
            <a:r>
              <a:rPr lang="de-DE" sz="2400" b="1" dirty="0" err="1" smtClean="0"/>
              <a:t>jihadistisch</a:t>
            </a:r>
            <a:r>
              <a:rPr lang="de-DE" sz="2400" b="1" dirty="0" smtClean="0"/>
              <a:t> motivierten Anschlägen, Unterstützung von inhaftierten Islamisten und </a:t>
            </a:r>
            <a:r>
              <a:rPr lang="de-DE" sz="2400" b="1" dirty="0" err="1" smtClean="0"/>
              <a:t>Jihadisten</a:t>
            </a:r>
            <a:endParaRPr lang="de-DE" sz="2400" b="1" dirty="0" smtClean="0"/>
          </a:p>
          <a:p>
            <a:pPr marL="271463" indent="-271463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sz="2400" b="1" dirty="0" smtClean="0"/>
              <a:t>3. Rekrutierung und Radikalisierung durch den Cyber-Jihad für den Jihad in der realen Welt, Angriffe in den Heimatländer durch Alltagsgegenstände</a:t>
            </a:r>
          </a:p>
          <a:p>
            <a:pPr marL="271463" indent="-271463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sz="2400" b="1" dirty="0" smtClean="0"/>
              <a:t>4. Elektronische Angriffe</a:t>
            </a:r>
            <a:endParaRPr lang="de-DE" sz="24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23" y="345195"/>
            <a:ext cx="938865" cy="695004"/>
          </a:xfrm>
          <a:prstGeom prst="rect">
            <a:avLst/>
          </a:prstGeom>
        </p:spPr>
      </p:pic>
      <p:pic>
        <p:nvPicPr>
          <p:cNvPr id="5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63" y="345195"/>
            <a:ext cx="29908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12" y="5861474"/>
            <a:ext cx="2456693" cy="401968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92F5-76BB-4E0C-829B-B37B4F0EDEAB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3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de-D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Kommunikations- und Steuerungsinstrument</a:t>
            </a:r>
            <a:endParaRPr lang="de-DE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5" y="2035630"/>
            <a:ext cx="1328057" cy="1055914"/>
          </a:xfrm>
        </p:spPr>
      </p:pic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8" t="16084" r="31899" b="16870"/>
          <a:stretch/>
        </p:blipFill>
        <p:spPr>
          <a:xfrm>
            <a:off x="2873829" y="2035629"/>
            <a:ext cx="1306286" cy="1150143"/>
          </a:xfrm>
          <a:prstGeom prst="rect">
            <a:avLst/>
          </a:prstGeom>
        </p:spPr>
      </p:pic>
      <p:pic>
        <p:nvPicPr>
          <p:cNvPr id="6" name="Inhaltsplatzhalter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15806" r="2443" b="13865"/>
          <a:stretch/>
        </p:blipFill>
        <p:spPr bwMode="auto">
          <a:xfrm>
            <a:off x="1088572" y="3568642"/>
            <a:ext cx="2743200" cy="8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nhaltsplatzhalter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4662" r="24095" b="16259"/>
          <a:stretch/>
        </p:blipFill>
        <p:spPr>
          <a:xfrm>
            <a:off x="4593772" y="2086315"/>
            <a:ext cx="1502229" cy="1480457"/>
          </a:xfrm>
          <a:prstGeom prst="rect">
            <a:avLst/>
          </a:prstGeom>
        </p:spPr>
      </p:pic>
      <p:pic>
        <p:nvPicPr>
          <p:cNvPr id="8" name="Inhaltsplatzhalter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t="19328" r="23968" b="21896"/>
          <a:stretch/>
        </p:blipFill>
        <p:spPr>
          <a:xfrm>
            <a:off x="4212770" y="3612184"/>
            <a:ext cx="1676400" cy="783771"/>
          </a:xfrm>
          <a:prstGeom prst="rect">
            <a:avLst/>
          </a:prstGeom>
        </p:spPr>
      </p:pic>
      <p:pic>
        <p:nvPicPr>
          <p:cNvPr id="9" name="Inhaltsplatzhalter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715" y="2174195"/>
            <a:ext cx="4376057" cy="139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nhaltsplatzhalter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8592" r="1821" b="28879"/>
          <a:stretch/>
        </p:blipFill>
        <p:spPr>
          <a:xfrm>
            <a:off x="6313715" y="3712026"/>
            <a:ext cx="4441371" cy="957944"/>
          </a:xfrm>
          <a:prstGeom prst="rect">
            <a:avLst/>
          </a:prstGeom>
        </p:spPr>
      </p:pic>
      <p:pic>
        <p:nvPicPr>
          <p:cNvPr id="11" name="Inhaltsplatzhalter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33596" r="13475" b="34382"/>
          <a:stretch/>
        </p:blipFill>
        <p:spPr>
          <a:xfrm>
            <a:off x="3864429" y="4593770"/>
            <a:ext cx="2373085" cy="740228"/>
          </a:xfrm>
          <a:prstGeom prst="rect">
            <a:avLst/>
          </a:prstGeom>
        </p:spPr>
      </p:pic>
      <p:pic>
        <p:nvPicPr>
          <p:cNvPr id="12" name="Inhaltsplatzhalter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1574" r="2740" b="2862"/>
          <a:stretch/>
        </p:blipFill>
        <p:spPr>
          <a:xfrm>
            <a:off x="6422571" y="4789713"/>
            <a:ext cx="2111829" cy="769314"/>
          </a:xfrm>
          <a:prstGeom prst="rect">
            <a:avLst/>
          </a:prstGeom>
        </p:spPr>
      </p:pic>
      <p:pic>
        <p:nvPicPr>
          <p:cNvPr id="13" name="Inhaltsplatzhalter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13" y="4789713"/>
            <a:ext cx="2381048" cy="769313"/>
          </a:xfrm>
          <a:prstGeom prst="rect">
            <a:avLst/>
          </a:prstGeom>
        </p:spPr>
      </p:pic>
      <p:pic>
        <p:nvPicPr>
          <p:cNvPr id="14" name="Inhaltsplatzhalter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14082" r="5024"/>
          <a:stretch/>
        </p:blipFill>
        <p:spPr>
          <a:xfrm>
            <a:off x="1153887" y="4568425"/>
            <a:ext cx="2481943" cy="990601"/>
          </a:xfrm>
          <a:prstGeom prst="rect">
            <a:avLst/>
          </a:prstGeom>
        </p:spPr>
      </p:pic>
      <p:pic>
        <p:nvPicPr>
          <p:cNvPr id="15" name="Bild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64" y="318889"/>
            <a:ext cx="29908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58326" y="318889"/>
            <a:ext cx="938865" cy="69500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12" y="5701554"/>
            <a:ext cx="2456693" cy="54540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92F5-76BB-4E0C-829B-B37B4F0EDEAB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4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Propagandainstrument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15" t="26582" r="64010" b="46471"/>
          <a:stretch/>
        </p:blipFill>
        <p:spPr>
          <a:xfrm>
            <a:off x="1122999" y="1894125"/>
            <a:ext cx="3134478" cy="1386019"/>
          </a:xfrm>
          <a:prstGeom prst="rect">
            <a:avLst/>
          </a:prstGeo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391787"/>
            <a:ext cx="3134478" cy="2286000"/>
          </a:xfrm>
          <a:prstGeom prst="rect">
            <a:avLst/>
          </a:prstGeom>
        </p:spPr>
      </p:pic>
      <p:pic>
        <p:nvPicPr>
          <p:cNvPr id="6" name="Inhaltsplatzhalt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45" y="1894125"/>
            <a:ext cx="3261269" cy="3783662"/>
          </a:xfrm>
          <a:prstGeom prst="rect">
            <a:avLst/>
          </a:prstGeom>
        </p:spPr>
      </p:pic>
      <p:pic>
        <p:nvPicPr>
          <p:cNvPr id="7" name="Inhaltsplatzhalt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03" y="1894125"/>
            <a:ext cx="3062177" cy="37836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326" y="318889"/>
            <a:ext cx="938865" cy="695004"/>
          </a:xfrm>
          <a:prstGeom prst="rect">
            <a:avLst/>
          </a:prstGeom>
        </p:spPr>
      </p:pic>
      <p:pic>
        <p:nvPicPr>
          <p:cNvPr id="9" name="Bild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64" y="318889"/>
            <a:ext cx="29908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87" y="5799932"/>
            <a:ext cx="2456693" cy="54540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92F5-76BB-4E0C-829B-B37B4F0EDEAB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7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Aktionen &amp; Zusammenschlüsse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8"/>
          <a:stretch/>
        </p:blipFill>
        <p:spPr>
          <a:xfrm>
            <a:off x="1192306" y="1820348"/>
            <a:ext cx="4896690" cy="3522617"/>
          </a:xfrm>
        </p:spPr>
      </p:pic>
      <p:pic>
        <p:nvPicPr>
          <p:cNvPr id="6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2" y="1794015"/>
            <a:ext cx="5009310" cy="34194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0" y="228655"/>
            <a:ext cx="938865" cy="695004"/>
          </a:xfrm>
          <a:prstGeom prst="rect">
            <a:avLst/>
          </a:prstGeom>
        </p:spPr>
      </p:pic>
      <p:pic>
        <p:nvPicPr>
          <p:cNvPr id="8" name="Bil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64" y="318889"/>
            <a:ext cx="29908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37" y="5432614"/>
            <a:ext cx="2456693" cy="54540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Medien-Center: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sz="6600" i="1" dirty="0" smtClean="0">
                <a:solidFill>
                  <a:schemeClr val="tx1"/>
                </a:solidFill>
              </a:rPr>
              <a:t>Al-Hayat, Al-</a:t>
            </a:r>
            <a:r>
              <a:rPr lang="de-DE" sz="6600" i="1" dirty="0" err="1" smtClean="0">
                <a:solidFill>
                  <a:schemeClr val="tx1"/>
                </a:solidFill>
              </a:rPr>
              <a:t>Furqan</a:t>
            </a:r>
            <a:r>
              <a:rPr lang="de-DE" sz="6600" i="1" dirty="0" smtClean="0">
                <a:solidFill>
                  <a:schemeClr val="tx1"/>
                </a:solidFill>
              </a:rPr>
              <a:t>, Al-</a:t>
            </a:r>
            <a:r>
              <a:rPr lang="de-DE" sz="6600" i="1" dirty="0" err="1" smtClean="0">
                <a:solidFill>
                  <a:schemeClr val="tx1"/>
                </a:solidFill>
              </a:rPr>
              <a:t>Itisam</a:t>
            </a:r>
            <a:r>
              <a:rPr lang="de-DE" sz="6600" i="1" dirty="0" smtClean="0">
                <a:solidFill>
                  <a:schemeClr val="tx1"/>
                </a:solidFill>
              </a:rPr>
              <a:t>, Al-</a:t>
            </a:r>
            <a:r>
              <a:rPr lang="de-DE" sz="6600" i="1" dirty="0" err="1" smtClean="0">
                <a:solidFill>
                  <a:schemeClr val="tx1"/>
                </a:solidFill>
              </a:rPr>
              <a:t>Ghuraba</a:t>
            </a:r>
            <a:endParaRPr lang="de-DE" sz="6600" dirty="0">
              <a:solidFill>
                <a:schemeClr val="tx1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Breites Angebot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76" y="5316072"/>
            <a:ext cx="2456693" cy="5454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26" y="865736"/>
            <a:ext cx="938865" cy="695004"/>
          </a:xfrm>
          <a:prstGeom prst="rect">
            <a:avLst/>
          </a:prstGeom>
        </p:spPr>
      </p:pic>
      <p:pic>
        <p:nvPicPr>
          <p:cNvPr id="9" name="Bild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63" y="865736"/>
            <a:ext cx="29908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9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Die Bedeutung der Medien: Al-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Ghazwah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37765"/>
            <a:ext cx="7735712" cy="3998956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023" y="345195"/>
            <a:ext cx="938865" cy="695004"/>
          </a:xfrm>
          <a:prstGeom prst="rect">
            <a:avLst/>
          </a:prstGeom>
        </p:spPr>
      </p:pic>
      <p:pic>
        <p:nvPicPr>
          <p:cNvPr id="7" name="Bild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63" y="345195"/>
            <a:ext cx="29908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12" y="5861474"/>
            <a:ext cx="2456693" cy="40196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tx1"/>
                </a:solidFill>
              </a:rPr>
              <a:t>Fernsehserien &amp; Reportagen zur Verbreitung der Ideologie</a:t>
            </a:r>
            <a:endParaRPr lang="de-DE" sz="6600" dirty="0">
              <a:solidFill>
                <a:schemeClr val="tx1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Verbreitung erfolgt in mehreren Sprachen auf Hayat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429" y="914400"/>
            <a:ext cx="2990851" cy="75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726" y="914400"/>
            <a:ext cx="938865" cy="87045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76" y="5316072"/>
            <a:ext cx="2456693" cy="5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Flammender Krieg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181225"/>
            <a:ext cx="10058400" cy="33528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75" y="5701554"/>
            <a:ext cx="2456693" cy="5454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573" y="300960"/>
            <a:ext cx="938865" cy="695004"/>
          </a:xfrm>
          <a:prstGeom prst="rect">
            <a:avLst/>
          </a:prstGeom>
        </p:spPr>
      </p:pic>
      <p:pic>
        <p:nvPicPr>
          <p:cNvPr id="9" name="Bil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99" y="513790"/>
            <a:ext cx="29908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9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Die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Salafiya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Bewegung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63525" indent="-263525">
              <a:buFont typeface="Wingdings" panose="05000000000000000000" pitchFamily="2" charset="2"/>
              <a:buChar char="Ø"/>
              <a:tabLst>
                <a:tab pos="263525" algn="l"/>
              </a:tabLst>
            </a:pPr>
            <a:r>
              <a:rPr lang="de-DE" sz="2800" b="1" dirty="0" smtClean="0"/>
              <a:t>Eine transnationale, fundamentalistische und moderne Strömung im sunnitischen Islam</a:t>
            </a:r>
          </a:p>
          <a:p>
            <a:pPr marL="263525" indent="-263525">
              <a:buFont typeface="Wingdings" panose="05000000000000000000" pitchFamily="2" charset="2"/>
              <a:buChar char="Ø"/>
              <a:tabLst>
                <a:tab pos="263525" algn="l"/>
              </a:tabLst>
            </a:pPr>
            <a:r>
              <a:rPr lang="de-DE" sz="2800" b="1" dirty="0" smtClean="0"/>
              <a:t>Alle </a:t>
            </a:r>
            <a:r>
              <a:rPr lang="de-DE" sz="2800" b="1" dirty="0" err="1" smtClean="0"/>
              <a:t>Salafisten</a:t>
            </a:r>
            <a:r>
              <a:rPr lang="de-DE" sz="2800" b="1" dirty="0" smtClean="0"/>
              <a:t> lehnen Demokratie, Menschenrechte und die Traditionen des sunnitischen Islam ab</a:t>
            </a:r>
          </a:p>
          <a:p>
            <a:pPr marL="263525" indent="-263525">
              <a:buFont typeface="Wingdings" panose="05000000000000000000" pitchFamily="2" charset="2"/>
              <a:buChar char="Ø"/>
              <a:tabLst>
                <a:tab pos="263525" algn="l"/>
              </a:tabLst>
            </a:pPr>
            <a:r>
              <a:rPr lang="de-DE" sz="2800" b="1" dirty="0" err="1" smtClean="0"/>
              <a:t>Salafisten</a:t>
            </a:r>
            <a:r>
              <a:rPr lang="de-DE" sz="2800" b="1" dirty="0" smtClean="0"/>
              <a:t> glauben, dass nur sie die Nachfolge der </a:t>
            </a:r>
            <a:r>
              <a:rPr lang="de-DE" sz="2800" b="1" dirty="0" err="1" smtClean="0"/>
              <a:t>Salaf</a:t>
            </a:r>
            <a:r>
              <a:rPr lang="de-DE" sz="2800" b="1" dirty="0" smtClean="0"/>
              <a:t> authentisch angetreten haben – „Die einzig wahren Muslime – </a:t>
            </a:r>
            <a:r>
              <a:rPr lang="de-DE" sz="2800" b="1" i="1" dirty="0" err="1" smtClean="0"/>
              <a:t>Haqqiqa</a:t>
            </a:r>
            <a:r>
              <a:rPr lang="de-DE" sz="2800" b="1" i="1" dirty="0" smtClean="0"/>
              <a:t>“</a:t>
            </a:r>
          </a:p>
          <a:p>
            <a:pPr marL="263525" indent="-263525">
              <a:buFont typeface="Wingdings" panose="05000000000000000000" pitchFamily="2" charset="2"/>
              <a:buChar char="Ø"/>
              <a:tabLst>
                <a:tab pos="263525" algn="l"/>
              </a:tabLst>
            </a:pPr>
            <a:r>
              <a:rPr lang="de-DE" sz="2800" b="1" i="1" dirty="0" err="1" smtClean="0"/>
              <a:t>Jihadismus</a:t>
            </a:r>
            <a:r>
              <a:rPr lang="de-DE" sz="2800" b="1" i="1" dirty="0" smtClean="0"/>
              <a:t>:</a:t>
            </a:r>
            <a:r>
              <a:rPr lang="de-DE" sz="2800" b="1" dirty="0" smtClean="0"/>
              <a:t> Eine Ideologie, der zufolge Gewalt gegen „Ungläubige“ theologisch legitim und wirksam, ja sogar notwendig ist</a:t>
            </a:r>
            <a:endParaRPr lang="de-DE" sz="28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30" y="401954"/>
            <a:ext cx="938865" cy="695004"/>
          </a:xfrm>
          <a:prstGeom prst="rect">
            <a:avLst/>
          </a:prstGeom>
        </p:spPr>
      </p:pic>
      <p:pic>
        <p:nvPicPr>
          <p:cNvPr id="5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404689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900476" y="6459811"/>
            <a:ext cx="1312025" cy="365125"/>
          </a:xfrm>
        </p:spPr>
        <p:txBody>
          <a:bodyPr/>
          <a:lstStyle/>
          <a:p>
            <a:fld id="{EC81FDF3-1211-434E-94BA-B5B358026912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87" y="5638658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Präventionsprogramm: Angebot und Arbeit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5" y="1093694"/>
            <a:ext cx="9430871" cy="31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666" y="345195"/>
            <a:ext cx="938865" cy="6950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48" y="5459506"/>
            <a:ext cx="2456693" cy="5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6963" y="501017"/>
            <a:ext cx="10058400" cy="123195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Arbeitsbereich Wegweiser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577947"/>
          <a:ext cx="10058400" cy="467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Bild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86630"/>
            <a:ext cx="938676" cy="6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F3-1211-434E-94BA-B5B358026912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60" y="5715967"/>
            <a:ext cx="2456693" cy="350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797800" y="3589867"/>
            <a:ext cx="264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Arbeitsbereich Wegweiser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29267" y="5164667"/>
            <a:ext cx="1232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Aussteiger-</a:t>
            </a:r>
          </a:p>
          <a:p>
            <a:r>
              <a:rPr lang="de-DE" dirty="0" err="1">
                <a:solidFill>
                  <a:prstClr val="black"/>
                </a:solidFill>
              </a:rPr>
              <a:t>programm</a:t>
            </a:r>
            <a:r>
              <a:rPr lang="de-DE" dirty="0">
                <a:solidFill>
                  <a:prstClr val="black"/>
                </a:solidFill>
              </a:rPr>
              <a:t> </a:t>
            </a:r>
          </a:p>
          <a:p>
            <a:r>
              <a:rPr lang="de-DE" dirty="0">
                <a:solidFill>
                  <a:prstClr val="black"/>
                </a:solidFill>
              </a:rPr>
              <a:t>Islamismus</a:t>
            </a:r>
          </a:p>
        </p:txBody>
      </p:sp>
    </p:spTree>
    <p:extLst>
      <p:ext uri="{BB962C8B-B14F-4D97-AF65-F5344CB8AC3E}">
        <p14:creationId xmlns:p14="http://schemas.microsoft.com/office/powerpoint/2010/main" val="27602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Angebot von Wegweiser Köln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8288" indent="-268288">
              <a:buFont typeface="Wingdings" panose="05000000000000000000" pitchFamily="2" charset="2"/>
              <a:buChar char="Ø"/>
            </a:pPr>
            <a:r>
              <a:rPr lang="de-DE" sz="2400" b="1" dirty="0" smtClean="0"/>
              <a:t>Beratung Jugendlicher und junger Erwachsener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de-DE" sz="2400" b="1" dirty="0" smtClean="0"/>
              <a:t>Betreuung, Aufklärung und Beratung des sozialen Umfelds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de-DE" sz="2400" b="1" dirty="0" smtClean="0"/>
              <a:t>Sensibilisierungsmaßnahmen an Schulen, Einrichtungen der (freien) Jugendhilfe und weiteren Institutionen und Behörden</a:t>
            </a:r>
            <a:endParaRPr lang="de-DE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Bild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86630"/>
            <a:ext cx="938676" cy="6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60" y="5715967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Ansätze der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Deradikalisierungsarbeit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de-DE" sz="3200" b="1" dirty="0" smtClean="0"/>
              <a:t>Systemischer Familienansatz</a:t>
            </a:r>
          </a:p>
          <a:p>
            <a:pPr marL="355600" indent="-3556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de-DE" sz="3200" b="1" dirty="0" smtClean="0"/>
              <a:t>Beziehungsarbeit mit Jugendlichen &amp; jungen Erwachsenen</a:t>
            </a:r>
          </a:p>
          <a:p>
            <a:pPr marL="355600" indent="-3556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de-DE" sz="3200" b="1" dirty="0" smtClean="0"/>
              <a:t>Theologisch-religiöse Angebote</a:t>
            </a:r>
            <a:endParaRPr lang="de-DE" sz="3200" b="1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900476" y="6459811"/>
            <a:ext cx="1312025" cy="365125"/>
          </a:xfrm>
        </p:spPr>
        <p:txBody>
          <a:bodyPr/>
          <a:lstStyle/>
          <a:p>
            <a:fld id="{EC81FDF3-1211-434E-94BA-B5B358026912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9" name="Bild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86630"/>
            <a:ext cx="938676" cy="6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60" y="5715967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Ziel: „Ausstieg vor dem Einstieg“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/>
              <a:t>Anlaufstellen in ganz Nordrhein-Westfalen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/>
              <a:t>Niedrigschwellige Hilfsangebote vor 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/>
              <a:t>Für Betroffene und das soziale Umfeld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/>
              <a:t>2014 mit 3 Kommunen gestartet (aktuell: 13 bis Ende 2018: 25)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b="1" dirty="0" smtClean="0"/>
              <a:t>Ziel: flächendeckend </a:t>
            </a:r>
            <a:r>
              <a:rPr lang="de-DE" sz="2800" dirty="0" smtClean="0"/>
              <a:t>in NRW (bis zu 53 Kommunen)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/>
              <a:t>Über </a:t>
            </a:r>
            <a:r>
              <a:rPr lang="de-DE" sz="2800" b="1" dirty="0" smtClean="0"/>
              <a:t>8.000 Anfragen </a:t>
            </a:r>
            <a:r>
              <a:rPr lang="de-DE" sz="2800" dirty="0" smtClean="0"/>
              <a:t>und </a:t>
            </a:r>
            <a:r>
              <a:rPr lang="de-DE" sz="2800" b="1" dirty="0" smtClean="0"/>
              <a:t>über 500 Beratungsfälle</a:t>
            </a:r>
            <a:endParaRPr lang="de-DE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B5F8-A848-487F-8612-2FF18B0ECD22}" type="slidenum">
              <a:rPr lang="de-DE" smtClean="0"/>
              <a:pPr/>
              <a:t>34</a:t>
            </a:fld>
            <a:endParaRPr lang="de-DE"/>
          </a:p>
        </p:txBody>
      </p:sp>
      <p:pic>
        <p:nvPicPr>
          <p:cNvPr id="5" name="Bild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86630"/>
            <a:ext cx="938676" cy="6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60" y="5715967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6FDB18-E751-3648-98AD-76B5D86EF11A}" type="slidenum">
              <a:rPr lang="de-DE" altLang="de-DE" sz="1050" b="1" smtClean="0">
                <a:solidFill>
                  <a:prstClr val="white"/>
                </a:solidFill>
                <a:latin typeface="Calibri" panose="020F0502020204030204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de-DE" altLang="de-DE" sz="105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065936" y="4070364"/>
            <a:ext cx="602428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ea typeface="ＭＳ Ｐゴシック" panose="020B0600070205080204" pitchFamily="34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ea typeface="ＭＳ Ｐゴシック" panose="020B0600070205080204" pitchFamily="34" charset="-128"/>
              </a:rPr>
              <a:t>                     </a:t>
            </a:r>
            <a:r>
              <a:rPr lang="de-DE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ea typeface="ＭＳ Ｐゴシック" panose="020B0600070205080204" pitchFamily="34" charset="-128"/>
              </a:rPr>
              <a:t>Hotline</a:t>
            </a:r>
            <a:r>
              <a:rPr lang="de-DE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ea typeface="ＭＳ Ｐゴシック" panose="020B0600070205080204" pitchFamily="34" charset="-128"/>
              </a:rPr>
              <a:t>: </a:t>
            </a:r>
            <a:r>
              <a:rPr lang="de-DE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ea typeface="ＭＳ Ｐゴシック" panose="020B0600070205080204" pitchFamily="34" charset="-128"/>
              </a:rPr>
              <a:t>0221 - 888 10 444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ea typeface="ＭＳ Ｐゴシック" panose="020B0600070205080204" pitchFamily="34" charset="-128"/>
                <a:hlinkClick r:id="rId2"/>
              </a:rPr>
              <a:t>wegweiser@awo-koeln.de</a:t>
            </a:r>
            <a:r>
              <a:rPr lang="de-DE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ea typeface="ＭＳ Ｐゴシック" panose="020B0600070205080204" pitchFamily="34" charset="-128"/>
              </a:rPr>
              <a:t>           </a:t>
            </a:r>
            <a:r>
              <a:rPr lang="de-DE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ea typeface="ＭＳ Ｐゴシック" panose="020B0600070205080204" pitchFamily="34" charset="-128"/>
                <a:hlinkClick r:id="rId3"/>
              </a:rPr>
              <a:t>www.wegweiser-koeln.de</a:t>
            </a:r>
            <a:endParaRPr lang="de-DE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b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527813" y="2551140"/>
            <a:ext cx="5111486" cy="1330325"/>
          </a:xfrm>
          <a:prstGeom prst="rect">
            <a:avLst/>
          </a:prstGeom>
          <a:solidFill>
            <a:schemeClr val="bg1"/>
          </a:solidFill>
        </p:spPr>
        <p:txBody>
          <a:bodyPr lIns="68580" tIns="34290" rIns="68580" bIns="3429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r>
              <a:rPr lang="de-DE" sz="3825" b="1" dirty="0">
                <a:solidFill>
                  <a:srgbClr val="000000"/>
                </a:solidFill>
              </a:rPr>
              <a:t>            Vielen Dank</a:t>
            </a:r>
          </a:p>
          <a:p>
            <a:pPr algn="l" fontAlgn="base">
              <a:spcAft>
                <a:spcPct val="0"/>
              </a:spcAft>
              <a:defRPr/>
            </a:pPr>
            <a:r>
              <a:rPr lang="de-DE" sz="3825" b="1" dirty="0">
                <a:solidFill>
                  <a:srgbClr val="000000"/>
                </a:solidFill>
              </a:rPr>
              <a:t>für Ihre Aufmerksamkeit!</a:t>
            </a:r>
            <a:endParaRPr lang="de-DE" altLang="de-DE" sz="3825" b="1" kern="0" dirty="0">
              <a:solidFill>
                <a:srgbClr val="00000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243" y="286630"/>
            <a:ext cx="938865" cy="695004"/>
          </a:xfrm>
          <a:prstGeom prst="rect">
            <a:avLst/>
          </a:prstGeom>
        </p:spPr>
      </p:pic>
      <p:pic>
        <p:nvPicPr>
          <p:cNvPr id="10" name="Bil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60" y="5715967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bg1">
                    <a:lumMod val="50000"/>
                  </a:schemeClr>
                </a:solidFill>
              </a:rPr>
              <a:t>Unterscheidbarkeit </a:t>
            </a:r>
            <a:r>
              <a:rPr lang="de-DE" sz="4000" dirty="0" err="1" smtClean="0">
                <a:solidFill>
                  <a:schemeClr val="bg1">
                    <a:lumMod val="50000"/>
                  </a:schemeClr>
                </a:solidFill>
              </a:rPr>
              <a:t>salafistischer</a:t>
            </a:r>
            <a:r>
              <a:rPr lang="de-DE" sz="4000" dirty="0" smtClean="0">
                <a:solidFill>
                  <a:schemeClr val="bg1">
                    <a:lumMod val="50000"/>
                  </a:schemeClr>
                </a:solidFill>
              </a:rPr>
              <a:t> Strömungen</a:t>
            </a:r>
            <a:endParaRPr lang="de-DE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6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Bild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86628"/>
            <a:ext cx="938676" cy="6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F3-1211-434E-94BA-B5B35802691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023412" y="3944471"/>
            <a:ext cx="234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©</a:t>
            </a:r>
            <a:r>
              <a:rPr lang="de-DE" dirty="0" err="1">
                <a:solidFill>
                  <a:prstClr val="black"/>
                </a:solidFill>
              </a:rPr>
              <a:t>Quintan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Wiktorowicz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57" y="5921290"/>
            <a:ext cx="2456693" cy="35052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363133" y="2556933"/>
            <a:ext cx="2659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In der Praxis kommt es zu </a:t>
            </a:r>
          </a:p>
          <a:p>
            <a:r>
              <a:rPr lang="de-DE" dirty="0">
                <a:solidFill>
                  <a:prstClr val="black"/>
                </a:solidFill>
              </a:rPr>
              <a:t>Ü</a:t>
            </a:r>
            <a:r>
              <a:rPr lang="de-DE" dirty="0" smtClean="0">
                <a:solidFill>
                  <a:prstClr val="black"/>
                </a:solidFill>
              </a:rPr>
              <a:t>bergängen </a:t>
            </a:r>
            <a:r>
              <a:rPr lang="de-DE" dirty="0">
                <a:solidFill>
                  <a:prstClr val="black"/>
                </a:solidFill>
              </a:rPr>
              <a:t>und Wechsel-</a:t>
            </a:r>
          </a:p>
          <a:p>
            <a:r>
              <a:rPr lang="de-DE" dirty="0">
                <a:solidFill>
                  <a:prstClr val="black"/>
                </a:solidFill>
              </a:rPr>
              <a:t>Wirkungen innerhalb der</a:t>
            </a:r>
          </a:p>
          <a:p>
            <a:r>
              <a:rPr lang="de-DE" dirty="0">
                <a:solidFill>
                  <a:prstClr val="black"/>
                </a:solidFill>
              </a:rPr>
              <a:t>Strömungen</a:t>
            </a:r>
          </a:p>
        </p:txBody>
      </p:sp>
    </p:spTree>
    <p:extLst>
      <p:ext uri="{BB962C8B-B14F-4D97-AF65-F5344CB8AC3E}">
        <p14:creationId xmlns:p14="http://schemas.microsoft.com/office/powerpoint/2010/main" val="7375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Salafismus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in Deutschland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sz="2400" b="1" dirty="0" smtClean="0"/>
              <a:t>Die am schnellsten wachsende Strömung aus dem Spektrum islamistischer Gruppen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sz="2400" b="1" dirty="0" smtClean="0"/>
              <a:t>Die Mehrzahl zählt zum sog. politischen </a:t>
            </a:r>
            <a:r>
              <a:rPr lang="de-DE" sz="2400" b="1" dirty="0" err="1" smtClean="0"/>
              <a:t>Salafismus</a:t>
            </a:r>
            <a:r>
              <a:rPr lang="de-DE" sz="2400" b="1" dirty="0" smtClean="0"/>
              <a:t>; Missionierung als Hauptaufgabe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sz="2400" b="1" dirty="0" smtClean="0"/>
              <a:t>Zielgruppe sind Jugendliche und junge Erwachsene mit Migrationshintergrund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sz="2400" b="1" dirty="0" smtClean="0"/>
              <a:t>Altersspektrum 14 – 30 Jahre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sz="2400" b="1" dirty="0" smtClean="0"/>
              <a:t>Immer mehr Mädchen und junge Frauen sind in der Szene aktiv</a:t>
            </a:r>
          </a:p>
          <a:p>
            <a:pPr marL="182563" indent="-182563">
              <a:buNone/>
            </a:pPr>
            <a:r>
              <a:rPr lang="de-DE" b="1" dirty="0" smtClean="0"/>
              <a:t>Die </a:t>
            </a:r>
            <a:r>
              <a:rPr lang="de-DE" b="1" dirty="0" err="1" smtClean="0"/>
              <a:t>salafistische</a:t>
            </a:r>
            <a:r>
              <a:rPr lang="de-DE" b="1" dirty="0" smtClean="0"/>
              <a:t> Szene in Deutschland ist jung, deutsch und hat eine Einwanderungsgeschichte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B5F8-A848-487F-8612-2FF18B0ECD22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97" y="286602"/>
            <a:ext cx="938865" cy="69500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60" y="5715967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bg1">
                    <a:lumMod val="50000"/>
                  </a:schemeClr>
                </a:solidFill>
              </a:rPr>
              <a:t>Gewaltbereiter</a:t>
            </a:r>
            <a:r>
              <a:rPr lang="de-DE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4400" dirty="0" err="1" smtClean="0">
                <a:solidFill>
                  <a:schemeClr val="bg1">
                    <a:lumMod val="50000"/>
                  </a:schemeClr>
                </a:solidFill>
              </a:rPr>
              <a:t>Salafismus</a:t>
            </a:r>
            <a:r>
              <a:rPr lang="de-DE" sz="4400" dirty="0" smtClean="0">
                <a:solidFill>
                  <a:schemeClr val="bg1">
                    <a:lumMod val="50000"/>
                  </a:schemeClr>
                </a:solidFill>
              </a:rPr>
              <a:t> rein männlich?</a:t>
            </a:r>
            <a:endParaRPr lang="de-DE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20 % der Ausgereisten waren Frauen, 5 % Minderjährige, unter den Unter-18-Jährigen 50% weiblich!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b="1" dirty="0" smtClean="0"/>
              <a:t>Teils nicht-gläubig</a:t>
            </a:r>
            <a:r>
              <a:rPr lang="de-DE" b="1" dirty="0"/>
              <a:t>, </a:t>
            </a:r>
            <a:r>
              <a:rPr lang="de-DE" b="1" dirty="0" smtClean="0"/>
              <a:t>teils </a:t>
            </a:r>
            <a:r>
              <a:rPr lang="de-DE" b="1" dirty="0"/>
              <a:t>religiös geprägtes Elternhaus: Christinnen, Musliminnen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b="1" dirty="0" smtClean="0"/>
              <a:t>Teils mit Migrationshintergrund</a:t>
            </a:r>
            <a:r>
              <a:rPr lang="de-DE" b="1" dirty="0"/>
              <a:t>, </a:t>
            </a:r>
            <a:r>
              <a:rPr lang="de-DE" b="1" dirty="0" smtClean="0"/>
              <a:t>aus </a:t>
            </a:r>
            <a:r>
              <a:rPr lang="de-DE" b="1" dirty="0"/>
              <a:t>allen sozialen Milieus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b="1" dirty="0" smtClean="0"/>
              <a:t>Großteil Konvertitinnen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b="1" dirty="0" smtClean="0"/>
              <a:t>Ledige Frauen und verheiratete Frauen, kinderlos und mit Kindern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b="1" dirty="0" smtClean="0"/>
              <a:t>Sie gelten als Trägerinnen der Ideologie und geben sie insbesondere an den Nachwuchs weiter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b="1" dirty="0" smtClean="0"/>
              <a:t>Übernehmen strategische Aufgaben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b="1" dirty="0" smtClean="0"/>
              <a:t>Fungieren als Anwerberinnen und Heiratsvermittlerinnen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97" y="286602"/>
            <a:ext cx="938865" cy="695004"/>
          </a:xfrm>
          <a:prstGeom prst="rect">
            <a:avLst/>
          </a:prstGeom>
        </p:spPr>
      </p:pic>
      <p:pic>
        <p:nvPicPr>
          <p:cNvPr id="7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F3-1211-434E-94BA-B5B358026912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87" y="5638658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Radikalisierung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 </a:t>
            </a:r>
            <a:r>
              <a:rPr lang="de-DE" dirty="0" err="1" smtClean="0"/>
              <a:t>prozess</a:t>
            </a:r>
            <a:r>
              <a:rPr lang="de-DE" dirty="0" smtClean="0"/>
              <a:t>, der Jugendliche und junge erwachsene zu Extremisten werden lässt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63" y="938536"/>
            <a:ext cx="938865" cy="695004"/>
          </a:xfrm>
          <a:prstGeom prst="rect">
            <a:avLst/>
          </a:prstGeom>
        </p:spPr>
      </p:pic>
      <p:pic>
        <p:nvPicPr>
          <p:cNvPr id="10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96" y="758952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12" y="5373623"/>
            <a:ext cx="2456693" cy="350521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9E27-811D-46D0-9AA6-41149E32B43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9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6963" y="488905"/>
            <a:ext cx="10058400" cy="1258976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Radikalisierungsprozess 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747881"/>
          <a:ext cx="10058400" cy="447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664" y="286604"/>
            <a:ext cx="938865" cy="695004"/>
          </a:xfrm>
          <a:prstGeom prst="rect">
            <a:avLst/>
          </a:prstGeom>
        </p:spPr>
      </p:pic>
      <p:pic>
        <p:nvPicPr>
          <p:cNvPr id="7" name="Bild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F3-1211-434E-94BA-B5B35802691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9045391" y="4966499"/>
            <a:ext cx="2110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</a:rPr>
              <a:t>©</a:t>
            </a:r>
            <a:r>
              <a:rPr lang="de-DE" sz="1400" dirty="0" err="1">
                <a:solidFill>
                  <a:prstClr val="black"/>
                </a:solidFill>
              </a:rPr>
              <a:t>Dounia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Bouzar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123" y="5785273"/>
            <a:ext cx="2456693" cy="35052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458200" y="2353733"/>
            <a:ext cx="2307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Emotionen wie Trauer </a:t>
            </a:r>
          </a:p>
          <a:p>
            <a:r>
              <a:rPr lang="de-DE" dirty="0">
                <a:solidFill>
                  <a:prstClr val="black"/>
                </a:solidFill>
              </a:rPr>
              <a:t>und Mitleid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40933" y="5139267"/>
            <a:ext cx="210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Emotionen wie Wut </a:t>
            </a:r>
          </a:p>
          <a:p>
            <a:r>
              <a:rPr lang="de-DE" dirty="0">
                <a:solidFill>
                  <a:prstClr val="black"/>
                </a:solidFill>
              </a:rPr>
              <a:t>und Angst</a:t>
            </a:r>
          </a:p>
        </p:txBody>
      </p:sp>
    </p:spTree>
    <p:extLst>
      <p:ext uri="{BB962C8B-B14F-4D97-AF65-F5344CB8AC3E}">
        <p14:creationId xmlns:p14="http://schemas.microsoft.com/office/powerpoint/2010/main" val="24030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Radikalisierungsprozess 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sz="2400" b="1" dirty="0" smtClean="0"/>
              <a:t>Altersgrenze sinkt; heute auch Kinder, die sich radikalisieren.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sz="2400" b="1" dirty="0" smtClean="0"/>
              <a:t>Zeitraum der Radikalisierung verkürzt sich immer mehr, mittlerweile nur noch wenige Wochen.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de-DE" sz="2400" b="1" dirty="0" smtClean="0"/>
              <a:t>Immer häufiger vollzieht sich die Radikalisierung im Kinderzimmer, „</a:t>
            </a:r>
            <a:r>
              <a:rPr lang="de-DE" sz="2400" b="1" dirty="0" err="1" smtClean="0"/>
              <a:t>Bedroom-Radicalisation</a:t>
            </a:r>
            <a:r>
              <a:rPr lang="de-DE" sz="2400" b="1" dirty="0" smtClean="0"/>
              <a:t>“.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F3-1211-434E-94BA-B5B358026912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64" y="286604"/>
            <a:ext cx="938865" cy="695004"/>
          </a:xfrm>
          <a:prstGeom prst="rect">
            <a:avLst/>
          </a:prstGeom>
        </p:spPr>
      </p:pic>
      <p:pic>
        <p:nvPicPr>
          <p:cNvPr id="7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9" y="286630"/>
            <a:ext cx="299085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123" y="5785273"/>
            <a:ext cx="245669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Orangero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1296</Words>
  <Application>Microsoft Office PowerPoint</Application>
  <PresentationFormat>Benutzerdefiniert</PresentationFormat>
  <Paragraphs>219</Paragraphs>
  <Slides>35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Rückblick</vt:lpstr>
      <vt:lpstr> Das Phänomen gewaltbereiter Salafismus</vt:lpstr>
      <vt:lpstr>Die Salafiyya-Bewegung</vt:lpstr>
      <vt:lpstr>Die Salafiya Bewegung</vt:lpstr>
      <vt:lpstr>Unterscheidbarkeit salafistischer Strömungen</vt:lpstr>
      <vt:lpstr>Salafismus in Deutschland</vt:lpstr>
      <vt:lpstr>Gewaltbereiter Salafismus rein männlich?</vt:lpstr>
      <vt:lpstr>Radikalisierung</vt:lpstr>
      <vt:lpstr> Radikalisierungsprozess </vt:lpstr>
      <vt:lpstr>Radikalisierungsprozess </vt:lpstr>
      <vt:lpstr>Radikalisierungsursachen</vt:lpstr>
      <vt:lpstr>Zwei Thesen für die Ursache von Radikalisierung</vt:lpstr>
      <vt:lpstr>Primäre und sekundäre Radikalisierung</vt:lpstr>
      <vt:lpstr>Indikatoren für eine Radikalisierung </vt:lpstr>
      <vt:lpstr>Radikalisierungsmerkmale</vt:lpstr>
      <vt:lpstr>Extremistischer Salafismus fokussiert sich auf vier Bereiche</vt:lpstr>
      <vt:lpstr>Akteure in NRW</vt:lpstr>
      <vt:lpstr>Hilfsorganisationen</vt:lpstr>
      <vt:lpstr>Hilfsorganisationen</vt:lpstr>
      <vt:lpstr>Ansaar International e.V.</vt:lpstr>
      <vt:lpstr>Gefangenenhilfe: Bernhard Falk</vt:lpstr>
      <vt:lpstr>Das digitale Kalifat</vt:lpstr>
      <vt:lpstr>Funktionen des Cyber-Jihads</vt:lpstr>
      <vt:lpstr>1. Kommunikations- und Steuerungsinstrument</vt:lpstr>
      <vt:lpstr>2. Propagandainstrument</vt:lpstr>
      <vt:lpstr>Aktionen &amp; Zusammenschlüsse</vt:lpstr>
      <vt:lpstr>Medien-Center: Al-Hayat, Al-Furqan, Al-Itisam, Al-Ghuraba</vt:lpstr>
      <vt:lpstr>Die Bedeutung der Medien: Al-Ghazwah</vt:lpstr>
      <vt:lpstr>Fernsehserien &amp; Reportagen zur Verbreitung der Ideologie</vt:lpstr>
      <vt:lpstr>Flammender Krieg</vt:lpstr>
      <vt:lpstr>PowerPoint-Präsentation</vt:lpstr>
      <vt:lpstr>Arbeitsbereich Wegweiser</vt:lpstr>
      <vt:lpstr>Angebot von Wegweiser Köln</vt:lpstr>
      <vt:lpstr>Ansätze der Deradikalisierungsarbeit</vt:lpstr>
      <vt:lpstr>Ziel: „Ausstieg vor dem Einstieg“</vt:lpstr>
      <vt:lpstr>PowerPoint-Präsentation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Phänomen gewaltbereiter Salafismus</dc:title>
  <dc:creator>JGH_29</dc:creator>
  <cp:lastModifiedBy>Kümpel Thomas</cp:lastModifiedBy>
  <cp:revision>2</cp:revision>
  <dcterms:created xsi:type="dcterms:W3CDTF">2018-05-25T09:06:23Z</dcterms:created>
  <dcterms:modified xsi:type="dcterms:W3CDTF">2018-06-01T06:58:26Z</dcterms:modified>
</cp:coreProperties>
</file>